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57" r:id="rId2"/>
    <p:sldId id="295" r:id="rId3"/>
    <p:sldId id="307" r:id="rId4"/>
    <p:sldId id="308" r:id="rId5"/>
    <p:sldId id="309" r:id="rId6"/>
    <p:sldId id="310" r:id="rId7"/>
    <p:sldId id="311" r:id="rId8"/>
    <p:sldId id="296" r:id="rId9"/>
    <p:sldId id="297" r:id="rId10"/>
    <p:sldId id="312" r:id="rId11"/>
    <p:sldId id="320" r:id="rId12"/>
    <p:sldId id="313" r:id="rId13"/>
    <p:sldId id="259"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315" r:id="rId30"/>
    <p:sldId id="316" r:id="rId31"/>
    <p:sldId id="276" r:id="rId32"/>
    <p:sldId id="277" r:id="rId33"/>
    <p:sldId id="278" r:id="rId34"/>
    <p:sldId id="281" r:id="rId35"/>
    <p:sldId id="282" r:id="rId36"/>
    <p:sldId id="283" r:id="rId37"/>
    <p:sldId id="284" r:id="rId38"/>
    <p:sldId id="285" r:id="rId39"/>
    <p:sldId id="286" r:id="rId40"/>
    <p:sldId id="287" r:id="rId41"/>
    <p:sldId id="279" r:id="rId42"/>
    <p:sldId id="280" r:id="rId43"/>
    <p:sldId id="288" r:id="rId44"/>
    <p:sldId id="289" r:id="rId45"/>
    <p:sldId id="290" r:id="rId46"/>
    <p:sldId id="291" r:id="rId47"/>
    <p:sldId id="314" r:id="rId48"/>
    <p:sldId id="292" r:id="rId49"/>
    <p:sldId id="293" r:id="rId50"/>
    <p:sldId id="294" r:id="rId51"/>
    <p:sldId id="299" r:id="rId52"/>
    <p:sldId id="300" r:id="rId53"/>
    <p:sldId id="301" r:id="rId54"/>
    <p:sldId id="302" r:id="rId55"/>
    <p:sldId id="303" r:id="rId56"/>
    <p:sldId id="304" r:id="rId57"/>
    <p:sldId id="305" r:id="rId58"/>
    <p:sldId id="306" r:id="rId59"/>
    <p:sldId id="319" r:id="rId60"/>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6754F2-338C-463D-B2AF-5818623838F0}" type="datetimeFigureOut">
              <a:rPr lang="lt-LT" smtClean="0"/>
              <a:t>2021.09.26</a:t>
            </a:fld>
            <a:endParaRPr lang="lt-LT"/>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E99C6F-7AE7-4854-A6E0-4FE433F9EC19}" type="slidenum">
              <a:rPr lang="lt-LT" smtClean="0"/>
              <a:t>‹#›</a:t>
            </a:fld>
            <a:endParaRPr lang="lt-LT"/>
          </a:p>
        </p:txBody>
      </p:sp>
    </p:spTree>
    <p:extLst>
      <p:ext uri="{BB962C8B-B14F-4D97-AF65-F5344CB8AC3E}">
        <p14:creationId xmlns:p14="http://schemas.microsoft.com/office/powerpoint/2010/main" val="438682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44E99C6F-7AE7-4854-A6E0-4FE433F9EC19}" type="slidenum">
              <a:rPr lang="lt-LT" smtClean="0"/>
              <a:t>1</a:t>
            </a:fld>
            <a:endParaRPr lang="lt-LT"/>
          </a:p>
        </p:txBody>
      </p:sp>
    </p:spTree>
    <p:extLst>
      <p:ext uri="{BB962C8B-B14F-4D97-AF65-F5344CB8AC3E}">
        <p14:creationId xmlns:p14="http://schemas.microsoft.com/office/powerpoint/2010/main" val="1872102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Ref idx="1001">
        <a:schemeClr val="bg1"/>
      </p:bgRef>
    </p:bg>
    <p:spTree>
      <p:nvGrpSpPr>
        <p:cNvPr id="1" name=""/>
        <p:cNvGrpSpPr/>
        <p:nvPr/>
      </p:nvGrpSpPr>
      <p:grpSpPr>
        <a:xfrm>
          <a:off x="0" y="0"/>
          <a:ext cx="0" cy="0"/>
          <a:chOff x="0" y="0"/>
          <a:chExt cx="0" cy="0"/>
        </a:xfrm>
      </p:grpSpPr>
      <p:sp>
        <p:nvSpPr>
          <p:cNvPr id="8" name="Antraštė 7"/>
          <p:cNvSpPr>
            <a:spLocks noGrp="1"/>
          </p:cNvSpPr>
          <p:nvPr>
            <p:ph type="ctrTitle"/>
          </p:nvPr>
        </p:nvSpPr>
        <p:spPr>
          <a:xfrm>
            <a:off x="2286000" y="3124200"/>
            <a:ext cx="6172200" cy="1894362"/>
          </a:xfrm>
        </p:spPr>
        <p:txBody>
          <a:bodyPr/>
          <a:lstStyle>
            <a:lvl1pPr>
              <a:defRPr b="1"/>
            </a:lvl1pPr>
          </a:lstStyle>
          <a:p>
            <a:r>
              <a:rPr kumimoji="0" lang="lt-LT" smtClean="0"/>
              <a:t>Spustelėję redag. ruoš. pavad. stilių</a:t>
            </a:r>
            <a:endParaRPr kumimoji="0" lang="en-US"/>
          </a:p>
        </p:txBody>
      </p:sp>
      <p:sp>
        <p:nvSpPr>
          <p:cNvPr id="9" name="Antrinis pavadinima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t-LT" smtClean="0"/>
              <a:t>Spustelėję redag. ruoš. paantrš. stilių</a:t>
            </a:r>
            <a:endParaRPr kumimoji="0" lang="en-US"/>
          </a:p>
        </p:txBody>
      </p:sp>
      <p:sp>
        <p:nvSpPr>
          <p:cNvPr id="28" name="Datos vietos rezervavimo ženklas 27"/>
          <p:cNvSpPr>
            <a:spLocks noGrp="1"/>
          </p:cNvSpPr>
          <p:nvPr>
            <p:ph type="dt" sz="half" idx="10"/>
          </p:nvPr>
        </p:nvSpPr>
        <p:spPr bwMode="auto">
          <a:xfrm rot="5400000">
            <a:off x="7764621" y="1174097"/>
            <a:ext cx="2286000" cy="381000"/>
          </a:xfrm>
        </p:spPr>
        <p:txBody>
          <a:bodyPr/>
          <a:lstStyle/>
          <a:p>
            <a:fld id="{2AF6392B-A097-400B-9A3E-E26D6EB32805}" type="datetimeFigureOut">
              <a:rPr lang="lt-LT" smtClean="0"/>
              <a:t>2021.09.26</a:t>
            </a:fld>
            <a:endParaRPr lang="lt-LT"/>
          </a:p>
        </p:txBody>
      </p:sp>
      <p:sp>
        <p:nvSpPr>
          <p:cNvPr id="17" name="Poraštės vietos rezervavimo ženklas 16"/>
          <p:cNvSpPr>
            <a:spLocks noGrp="1"/>
          </p:cNvSpPr>
          <p:nvPr>
            <p:ph type="ftr" sz="quarter" idx="11"/>
          </p:nvPr>
        </p:nvSpPr>
        <p:spPr bwMode="auto">
          <a:xfrm rot="5400000">
            <a:off x="7077269" y="4181669"/>
            <a:ext cx="3657600" cy="384048"/>
          </a:xfrm>
        </p:spPr>
        <p:txBody>
          <a:bodyPr/>
          <a:lstStyle/>
          <a:p>
            <a:endParaRPr lang="lt-LT"/>
          </a:p>
        </p:txBody>
      </p:sp>
      <p:sp>
        <p:nvSpPr>
          <p:cNvPr id="10" name="Stačiakampis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ačiakampis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Stačiakampis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Stačiakampis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iesioji jungtis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Tiesioji jungtis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Tiesioji jungtis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Tiesioji jungtis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Tiesioji jungtis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Tiesioji jungtis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Stačiakampis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as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as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as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as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as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kaidrės numerio vietos rezervavimo ženklas 28"/>
          <p:cNvSpPr>
            <a:spLocks noGrp="1"/>
          </p:cNvSpPr>
          <p:nvPr>
            <p:ph type="sldNum" sz="quarter" idx="12"/>
          </p:nvPr>
        </p:nvSpPr>
        <p:spPr bwMode="auto">
          <a:xfrm>
            <a:off x="1325544" y="4928702"/>
            <a:ext cx="609600" cy="517524"/>
          </a:xfrm>
        </p:spPr>
        <p:txBody>
          <a:bodyPr/>
          <a:lstStyle/>
          <a:p>
            <a:fld id="{6282AC60-D1CA-4EBD-B3AD-77391986B409}" type="slidenum">
              <a:rPr lang="lt-LT" smtClean="0"/>
              <a:t>‹#›</a:t>
            </a:fld>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3" name="Vertikalaus teksto vietos rezervavimo ženklas 2"/>
          <p:cNvSpPr>
            <a:spLocks noGrp="1"/>
          </p:cNvSpPr>
          <p:nvPr>
            <p:ph type="body" orient="vert" idx="1"/>
          </p:nvPr>
        </p:nvSpPr>
        <p:spPr/>
        <p:txBody>
          <a:bodyPr vert="eaVer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2AF6392B-A097-400B-9A3E-E26D6EB32805}" type="datetimeFigureOut">
              <a:rPr lang="lt-LT" smtClean="0"/>
              <a:t>2021.09.26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282AC60-D1CA-4EBD-B3AD-77391986B409}"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9"/>
            <a:ext cx="1676400" cy="5851525"/>
          </a:xfrm>
        </p:spPr>
        <p:txBody>
          <a:bodyPr vert="eaVert"/>
          <a:lstStyle/>
          <a:p>
            <a:r>
              <a:rPr kumimoji="0" lang="lt-LT" smtClean="0"/>
              <a:t>Spustelėję redag. ruoš. pavad. stilių</a:t>
            </a:r>
            <a:endParaRPr kumimoji="0"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2AF6392B-A097-400B-9A3E-E26D6EB32805}" type="datetimeFigureOut">
              <a:rPr lang="lt-LT" smtClean="0"/>
              <a:t>2021.09.26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282AC60-D1CA-4EBD-B3AD-77391986B409}"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8" name="Turinio vietos rezervavimo ženklas 7"/>
          <p:cNvSpPr>
            <a:spLocks noGrp="1"/>
          </p:cNvSpPr>
          <p:nvPr>
            <p:ph sz="quarter" idx="1"/>
          </p:nvPr>
        </p:nvSpPr>
        <p:spPr>
          <a:xfrm>
            <a:off x="457200" y="1600200"/>
            <a:ext cx="7467600" cy="4873752"/>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7" name="Datos vietos rezervavimo ženklas 6"/>
          <p:cNvSpPr>
            <a:spLocks noGrp="1"/>
          </p:cNvSpPr>
          <p:nvPr>
            <p:ph type="dt" sz="half" idx="14"/>
          </p:nvPr>
        </p:nvSpPr>
        <p:spPr/>
        <p:txBody>
          <a:bodyPr rtlCol="0"/>
          <a:lstStyle/>
          <a:p>
            <a:fld id="{2AF6392B-A097-400B-9A3E-E26D6EB32805}" type="datetimeFigureOut">
              <a:rPr lang="lt-LT" smtClean="0"/>
              <a:t>2021.09.26</a:t>
            </a:fld>
            <a:endParaRPr lang="lt-LT"/>
          </a:p>
        </p:txBody>
      </p:sp>
      <p:sp>
        <p:nvSpPr>
          <p:cNvPr id="9" name="Skaidrės numerio vietos rezervavimo ženklas 8"/>
          <p:cNvSpPr>
            <a:spLocks noGrp="1"/>
          </p:cNvSpPr>
          <p:nvPr>
            <p:ph type="sldNum" sz="quarter" idx="15"/>
          </p:nvPr>
        </p:nvSpPr>
        <p:spPr/>
        <p:txBody>
          <a:bodyPr rtlCol="0"/>
          <a:lstStyle/>
          <a:p>
            <a:fld id="{6282AC60-D1CA-4EBD-B3AD-77391986B409}" type="slidenum">
              <a:rPr lang="lt-LT" smtClean="0"/>
              <a:t>‹#›</a:t>
            </a:fld>
            <a:endParaRPr lang="lt-LT"/>
          </a:p>
        </p:txBody>
      </p:sp>
      <p:sp>
        <p:nvSpPr>
          <p:cNvPr id="10" name="Poraštės vietos rezervavimo ženklas 9"/>
          <p:cNvSpPr>
            <a:spLocks noGrp="1"/>
          </p:cNvSpPr>
          <p:nvPr>
            <p:ph type="ftr" sz="quarter" idx="16"/>
          </p:nvPr>
        </p:nvSpPr>
        <p:spPr/>
        <p:txBody>
          <a:bodyPr rtlCol="0"/>
          <a:lstStyle/>
          <a:p>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bg>
      <p:bgRef idx="1001">
        <a:schemeClr val="bg2"/>
      </p:bgRef>
    </p:bg>
    <p:spTree>
      <p:nvGrpSpPr>
        <p:cNvPr id="1" name=""/>
        <p:cNvGrpSpPr/>
        <p:nvPr/>
      </p:nvGrpSpPr>
      <p:grpSpPr>
        <a:xfrm>
          <a:off x="0" y="0"/>
          <a:ext cx="0" cy="0"/>
          <a:chOff x="0" y="0"/>
          <a:chExt cx="0" cy="0"/>
        </a:xfrm>
      </p:grpSpPr>
      <p:sp>
        <p:nvSpPr>
          <p:cNvPr id="2" name="Antraštė 1"/>
          <p:cNvSpPr>
            <a:spLocks noGrp="1"/>
          </p:cNvSpPr>
          <p:nvPr>
            <p:ph type="title"/>
          </p:nvPr>
        </p:nvSpPr>
        <p:spPr>
          <a:xfrm>
            <a:off x="2286000" y="2895600"/>
            <a:ext cx="6172200" cy="2053590"/>
          </a:xfrm>
        </p:spPr>
        <p:txBody>
          <a:bodyPr/>
          <a:lstStyle>
            <a:lvl1pPr algn="l">
              <a:buNone/>
              <a:defRPr sz="3000" b="1" cap="small" baseline="0"/>
            </a:lvl1pPr>
          </a:lstStyle>
          <a:p>
            <a:r>
              <a:rPr kumimoji="0" lang="lt-LT" smtClean="0"/>
              <a:t>Spustelėję redag. ruoš. pavad. stilių</a:t>
            </a:r>
            <a:endParaRPr kumimoji="0" lang="en-US"/>
          </a:p>
        </p:txBody>
      </p:sp>
      <p:sp>
        <p:nvSpPr>
          <p:cNvPr id="3" name="Teksto vietos rezervavimo ženklas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t-LT" smtClean="0"/>
              <a:t>Spustelėję redag. ruoš. teksto stilių</a:t>
            </a:r>
          </a:p>
        </p:txBody>
      </p:sp>
      <p:sp>
        <p:nvSpPr>
          <p:cNvPr id="4" name="Datos vietos rezervavimo ženklas 3"/>
          <p:cNvSpPr>
            <a:spLocks noGrp="1"/>
          </p:cNvSpPr>
          <p:nvPr>
            <p:ph type="dt" sz="half" idx="10"/>
          </p:nvPr>
        </p:nvSpPr>
        <p:spPr bwMode="auto">
          <a:xfrm rot="5400000">
            <a:off x="7763256" y="1170432"/>
            <a:ext cx="2286000" cy="381000"/>
          </a:xfrm>
        </p:spPr>
        <p:txBody>
          <a:bodyPr/>
          <a:lstStyle/>
          <a:p>
            <a:fld id="{2AF6392B-A097-400B-9A3E-E26D6EB32805}" type="datetimeFigureOut">
              <a:rPr lang="lt-LT" smtClean="0"/>
              <a:t>2021.09.26</a:t>
            </a:fld>
            <a:endParaRPr lang="lt-LT"/>
          </a:p>
        </p:txBody>
      </p:sp>
      <p:sp>
        <p:nvSpPr>
          <p:cNvPr id="5" name="Poraštės vietos rezervavimo ženklas 4"/>
          <p:cNvSpPr>
            <a:spLocks noGrp="1"/>
          </p:cNvSpPr>
          <p:nvPr>
            <p:ph type="ftr" sz="quarter" idx="11"/>
          </p:nvPr>
        </p:nvSpPr>
        <p:spPr bwMode="auto">
          <a:xfrm rot="5400000">
            <a:off x="7077456" y="4178808"/>
            <a:ext cx="3657600" cy="384048"/>
          </a:xfrm>
        </p:spPr>
        <p:txBody>
          <a:bodyPr/>
          <a:lstStyle/>
          <a:p>
            <a:endParaRPr lang="lt-LT"/>
          </a:p>
        </p:txBody>
      </p:sp>
      <p:sp>
        <p:nvSpPr>
          <p:cNvPr id="9" name="Stačiakampis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tačiakampis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ačiakampis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ačiakampis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esioji jungtis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iesioji jungtis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Tiesioji jungtis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Tiesioji jungtis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Tiesioji jungtis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ačiakampis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as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as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as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as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as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Tiesioji jungtis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kaidrės numerio vietos rezervavimo ženklas 5"/>
          <p:cNvSpPr>
            <a:spLocks noGrp="1"/>
          </p:cNvSpPr>
          <p:nvPr>
            <p:ph type="sldNum" sz="quarter" idx="12"/>
          </p:nvPr>
        </p:nvSpPr>
        <p:spPr bwMode="auto">
          <a:xfrm>
            <a:off x="1340616" y="4928702"/>
            <a:ext cx="609600" cy="517524"/>
          </a:xfrm>
        </p:spPr>
        <p:txBody>
          <a:bodyPr/>
          <a:lstStyle/>
          <a:p>
            <a:fld id="{6282AC60-D1CA-4EBD-B3AD-77391986B409}" type="slidenum">
              <a:rPr lang="lt-LT" smtClean="0"/>
              <a:t>‹#›</a:t>
            </a:fld>
            <a:endParaRPr lang="lt-L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5" name="Datos vietos rezervavimo ženklas 4"/>
          <p:cNvSpPr>
            <a:spLocks noGrp="1"/>
          </p:cNvSpPr>
          <p:nvPr>
            <p:ph type="dt" sz="half" idx="10"/>
          </p:nvPr>
        </p:nvSpPr>
        <p:spPr/>
        <p:txBody>
          <a:bodyPr/>
          <a:lstStyle/>
          <a:p>
            <a:fld id="{2AF6392B-A097-400B-9A3E-E26D6EB32805}" type="datetimeFigureOut">
              <a:rPr lang="lt-LT" smtClean="0"/>
              <a:t>2021.09.26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282AC60-D1CA-4EBD-B3AD-77391986B409}" type="slidenum">
              <a:rPr lang="lt-LT" smtClean="0"/>
              <a:t>‹#›</a:t>
            </a:fld>
            <a:endParaRPr lang="lt-LT"/>
          </a:p>
        </p:txBody>
      </p:sp>
      <p:sp>
        <p:nvSpPr>
          <p:cNvPr id="9" name="Turinio vietos rezervavimo ženklas 8"/>
          <p:cNvSpPr>
            <a:spLocks noGrp="1"/>
          </p:cNvSpPr>
          <p:nvPr>
            <p:ph sz="quarter" idx="1"/>
          </p:nvPr>
        </p:nvSpPr>
        <p:spPr>
          <a:xfrm>
            <a:off x="457200" y="1600200"/>
            <a:ext cx="3657600" cy="45720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1" name="Turinio vietos rezervavimo ženklas 10"/>
          <p:cNvSpPr>
            <a:spLocks noGrp="1"/>
          </p:cNvSpPr>
          <p:nvPr>
            <p:ph sz="quarter" idx="2"/>
          </p:nvPr>
        </p:nvSpPr>
        <p:spPr>
          <a:xfrm>
            <a:off x="4270248" y="1600200"/>
            <a:ext cx="3657600" cy="45720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7543800" cy="1143000"/>
          </a:xfrm>
        </p:spPr>
        <p:txBody>
          <a:bodyPr anchor="b"/>
          <a:lstStyle>
            <a:lvl1pPr>
              <a:defRPr/>
            </a:lvl1pPr>
          </a:lstStyle>
          <a:p>
            <a:r>
              <a:rPr kumimoji="0" lang="lt-LT" smtClean="0"/>
              <a:t>Spustelėję redag. ruoš. pavad. stilių</a:t>
            </a:r>
            <a:endParaRPr kumimoji="0" lang="en-US"/>
          </a:p>
        </p:txBody>
      </p:sp>
      <p:sp>
        <p:nvSpPr>
          <p:cNvPr id="7" name="Datos vietos rezervavimo ženklas 6"/>
          <p:cNvSpPr>
            <a:spLocks noGrp="1"/>
          </p:cNvSpPr>
          <p:nvPr>
            <p:ph type="dt" sz="half" idx="10"/>
          </p:nvPr>
        </p:nvSpPr>
        <p:spPr/>
        <p:txBody>
          <a:bodyPr/>
          <a:lstStyle/>
          <a:p>
            <a:fld id="{2AF6392B-A097-400B-9A3E-E26D6EB32805}" type="datetimeFigureOut">
              <a:rPr lang="lt-LT" smtClean="0"/>
              <a:t>2021.09.26</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6282AC60-D1CA-4EBD-B3AD-77391986B409}" type="slidenum">
              <a:rPr lang="lt-LT" smtClean="0"/>
              <a:t>‹#›</a:t>
            </a:fld>
            <a:endParaRPr lang="lt-LT"/>
          </a:p>
        </p:txBody>
      </p:sp>
      <p:sp>
        <p:nvSpPr>
          <p:cNvPr id="11" name="Turinio vietos rezervavimo ženklas 10"/>
          <p:cNvSpPr>
            <a:spLocks noGrp="1"/>
          </p:cNvSpPr>
          <p:nvPr>
            <p:ph sz="quarter" idx="2"/>
          </p:nvPr>
        </p:nvSpPr>
        <p:spPr>
          <a:xfrm>
            <a:off x="457200" y="2362200"/>
            <a:ext cx="3657600" cy="38862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3" name="Turinio vietos rezervavimo ženklas 12"/>
          <p:cNvSpPr>
            <a:spLocks noGrp="1"/>
          </p:cNvSpPr>
          <p:nvPr>
            <p:ph sz="quarter" idx="4"/>
          </p:nvPr>
        </p:nvSpPr>
        <p:spPr>
          <a:xfrm>
            <a:off x="4371975" y="2362200"/>
            <a:ext cx="3657600" cy="38862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2" name="Teksto vietos rezervavimo ženklas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lt-LT" smtClean="0"/>
              <a:t>Spustelėję redag. ruoš. teksto stilių</a:t>
            </a:r>
          </a:p>
        </p:txBody>
      </p:sp>
      <p:sp>
        <p:nvSpPr>
          <p:cNvPr id="14" name="Teksto vietos rezervavimo ženklas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lt-LT" smtClean="0"/>
              <a:t>Spustelėję redag. ruoš. teksto stilių</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6" name="Datos vietos rezervavimo ženklas 5"/>
          <p:cNvSpPr>
            <a:spLocks noGrp="1"/>
          </p:cNvSpPr>
          <p:nvPr>
            <p:ph type="dt" sz="half" idx="10"/>
          </p:nvPr>
        </p:nvSpPr>
        <p:spPr/>
        <p:txBody>
          <a:bodyPr rtlCol="0"/>
          <a:lstStyle/>
          <a:p>
            <a:fld id="{2AF6392B-A097-400B-9A3E-E26D6EB32805}" type="datetimeFigureOut">
              <a:rPr lang="lt-LT" smtClean="0"/>
              <a:t>2021.09.26</a:t>
            </a:fld>
            <a:endParaRPr lang="lt-LT"/>
          </a:p>
        </p:txBody>
      </p:sp>
      <p:sp>
        <p:nvSpPr>
          <p:cNvPr id="7" name="Skaidrės numerio vietos rezervavimo ženklas 6"/>
          <p:cNvSpPr>
            <a:spLocks noGrp="1"/>
          </p:cNvSpPr>
          <p:nvPr>
            <p:ph type="sldNum" sz="quarter" idx="11"/>
          </p:nvPr>
        </p:nvSpPr>
        <p:spPr/>
        <p:txBody>
          <a:bodyPr rtlCol="0"/>
          <a:lstStyle/>
          <a:p>
            <a:fld id="{6282AC60-D1CA-4EBD-B3AD-77391986B409}" type="slidenum">
              <a:rPr lang="lt-LT" smtClean="0"/>
              <a:t>‹#›</a:t>
            </a:fld>
            <a:endParaRPr lang="lt-LT"/>
          </a:p>
        </p:txBody>
      </p:sp>
      <p:sp>
        <p:nvSpPr>
          <p:cNvPr id="8" name="Poraštės vietos rezervavimo ženklas 7"/>
          <p:cNvSpPr>
            <a:spLocks noGrp="1"/>
          </p:cNvSpPr>
          <p:nvPr>
            <p:ph type="ftr" sz="quarter" idx="12"/>
          </p:nvPr>
        </p:nvSpPr>
        <p:spPr/>
        <p:txBody>
          <a:bodyPr rtlCol="0"/>
          <a:lstStyle/>
          <a:p>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2AF6392B-A097-400B-9A3E-E26D6EB32805}" type="datetimeFigureOut">
              <a:rPr lang="lt-LT" smtClean="0"/>
              <a:t>2021.09.26</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6282AC60-D1CA-4EBD-B3AD-77391986B409}"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bg>
      <p:bgRef idx="1001">
        <a:schemeClr val="bg1"/>
      </p:bgRef>
    </p:bg>
    <p:spTree>
      <p:nvGrpSpPr>
        <p:cNvPr id="1" name=""/>
        <p:cNvGrpSpPr/>
        <p:nvPr/>
      </p:nvGrpSpPr>
      <p:grpSpPr>
        <a:xfrm>
          <a:off x="0" y="0"/>
          <a:ext cx="0" cy="0"/>
          <a:chOff x="0" y="0"/>
          <a:chExt cx="0" cy="0"/>
        </a:xfrm>
      </p:grpSpPr>
      <p:sp>
        <p:nvSpPr>
          <p:cNvPr id="10" name="Tiesioji jungtis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Antraštė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lt-LT" smtClean="0"/>
              <a:t>Spustelėję redag. ruoš. pavad. stilių</a:t>
            </a:r>
            <a:endParaRPr kumimoji="0" lang="en-US"/>
          </a:p>
        </p:txBody>
      </p:sp>
      <p:sp>
        <p:nvSpPr>
          <p:cNvPr id="3" name="Teksto vietos rezervavimo ženklas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lt-LT" smtClean="0"/>
              <a:t>Spustelėję redag. ruoš. teksto stilių</a:t>
            </a:r>
          </a:p>
        </p:txBody>
      </p:sp>
      <p:sp>
        <p:nvSpPr>
          <p:cNvPr id="8" name="Tiesioji jungtis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iesioji jungtis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Tiesioji jungtis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ačiakampis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esioji jungtis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as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Turinio vietos rezervavimo ženklas 17"/>
          <p:cNvSpPr>
            <a:spLocks noGrp="1"/>
          </p:cNvSpPr>
          <p:nvPr>
            <p:ph sz="quarter" idx="1"/>
          </p:nvPr>
        </p:nvSpPr>
        <p:spPr>
          <a:xfrm>
            <a:off x="304800" y="274320"/>
            <a:ext cx="5638800" cy="6327648"/>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21" name="Datos vietos rezervavimo ženklas 20"/>
          <p:cNvSpPr>
            <a:spLocks noGrp="1"/>
          </p:cNvSpPr>
          <p:nvPr>
            <p:ph type="dt" sz="half" idx="14"/>
          </p:nvPr>
        </p:nvSpPr>
        <p:spPr/>
        <p:txBody>
          <a:bodyPr rtlCol="0"/>
          <a:lstStyle/>
          <a:p>
            <a:fld id="{2AF6392B-A097-400B-9A3E-E26D6EB32805}" type="datetimeFigureOut">
              <a:rPr lang="lt-LT" smtClean="0"/>
              <a:t>2021.09.26</a:t>
            </a:fld>
            <a:endParaRPr lang="lt-LT"/>
          </a:p>
        </p:txBody>
      </p:sp>
      <p:sp>
        <p:nvSpPr>
          <p:cNvPr id="22" name="Skaidrės numerio vietos rezervavimo ženklas 21"/>
          <p:cNvSpPr>
            <a:spLocks noGrp="1"/>
          </p:cNvSpPr>
          <p:nvPr>
            <p:ph type="sldNum" sz="quarter" idx="15"/>
          </p:nvPr>
        </p:nvSpPr>
        <p:spPr/>
        <p:txBody>
          <a:bodyPr rtlCol="0"/>
          <a:lstStyle/>
          <a:p>
            <a:fld id="{6282AC60-D1CA-4EBD-B3AD-77391986B409}" type="slidenum">
              <a:rPr lang="lt-LT" smtClean="0"/>
              <a:t>‹#›</a:t>
            </a:fld>
            <a:endParaRPr lang="lt-LT"/>
          </a:p>
        </p:txBody>
      </p:sp>
      <p:sp>
        <p:nvSpPr>
          <p:cNvPr id="23" name="Poraštės vietos rezervavimo ženklas 22"/>
          <p:cNvSpPr>
            <a:spLocks noGrp="1"/>
          </p:cNvSpPr>
          <p:nvPr>
            <p:ph type="ftr" sz="quarter" idx="16"/>
          </p:nvPr>
        </p:nvSpPr>
        <p:spPr/>
        <p:txBody>
          <a:bodyPr rtlCol="0"/>
          <a:lstStyle/>
          <a:p>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9" name="Tiesioji jungtis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as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Antraštė 1"/>
          <p:cNvSpPr>
            <a:spLocks noGrp="1"/>
          </p:cNvSpPr>
          <p:nvPr>
            <p:ph type="title"/>
          </p:nvPr>
        </p:nvSpPr>
        <p:spPr>
          <a:xfrm rot="5400000">
            <a:off x="3350133" y="3200400"/>
            <a:ext cx="6309360" cy="457200"/>
          </a:xfrm>
        </p:spPr>
        <p:txBody>
          <a:bodyPr anchor="b"/>
          <a:lstStyle>
            <a:lvl1pPr algn="l">
              <a:buNone/>
              <a:defRPr sz="2000" b="1"/>
            </a:lvl1pPr>
          </a:lstStyle>
          <a:p>
            <a:r>
              <a:rPr kumimoji="0" lang="lt-LT" smtClean="0"/>
              <a:t>Spustelėję redag. ruoš. pavad. stilių</a:t>
            </a:r>
            <a:endParaRPr kumimoji="0" lang="en-US"/>
          </a:p>
        </p:txBody>
      </p:sp>
      <p:sp>
        <p:nvSpPr>
          <p:cNvPr id="3" name="Paveikslėlio vietos rezervavimo ženklas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lt-LT" smtClean="0"/>
              <a:t>Spustelėkite piktogr. norėdami įtraukti pav.</a:t>
            </a:r>
            <a:endParaRPr kumimoji="0" lang="en-US" dirty="0"/>
          </a:p>
        </p:txBody>
      </p:sp>
      <p:sp>
        <p:nvSpPr>
          <p:cNvPr id="4" name="Teksto vietos rezervavimo ženklas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lt-LT" smtClean="0"/>
              <a:t>Spustelėję redag. ruoš. teksto stilių</a:t>
            </a:r>
          </a:p>
        </p:txBody>
      </p:sp>
      <p:sp>
        <p:nvSpPr>
          <p:cNvPr id="10" name="Tiesioji jungtis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tačiakampis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iesioji jungtis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Tiesioji jungtis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Tiesioji jungtis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os vietos rezervavimo ženklas 16"/>
          <p:cNvSpPr>
            <a:spLocks noGrp="1"/>
          </p:cNvSpPr>
          <p:nvPr>
            <p:ph type="dt" sz="half" idx="10"/>
          </p:nvPr>
        </p:nvSpPr>
        <p:spPr/>
        <p:txBody>
          <a:bodyPr rtlCol="0"/>
          <a:lstStyle/>
          <a:p>
            <a:fld id="{2AF6392B-A097-400B-9A3E-E26D6EB32805}" type="datetimeFigureOut">
              <a:rPr lang="lt-LT" smtClean="0"/>
              <a:t>2021.09.26</a:t>
            </a:fld>
            <a:endParaRPr lang="lt-LT"/>
          </a:p>
        </p:txBody>
      </p:sp>
      <p:sp>
        <p:nvSpPr>
          <p:cNvPr id="18" name="Skaidrės numerio vietos rezervavimo ženklas 17"/>
          <p:cNvSpPr>
            <a:spLocks noGrp="1"/>
          </p:cNvSpPr>
          <p:nvPr>
            <p:ph type="sldNum" sz="quarter" idx="11"/>
          </p:nvPr>
        </p:nvSpPr>
        <p:spPr/>
        <p:txBody>
          <a:bodyPr rtlCol="0"/>
          <a:lstStyle/>
          <a:p>
            <a:fld id="{6282AC60-D1CA-4EBD-B3AD-77391986B409}" type="slidenum">
              <a:rPr lang="lt-LT" smtClean="0"/>
              <a:t>‹#›</a:t>
            </a:fld>
            <a:endParaRPr lang="lt-LT"/>
          </a:p>
        </p:txBody>
      </p:sp>
      <p:sp>
        <p:nvSpPr>
          <p:cNvPr id="21" name="Poraštės vietos rezervavimo ženklas 20"/>
          <p:cNvSpPr>
            <a:spLocks noGrp="1"/>
          </p:cNvSpPr>
          <p:nvPr>
            <p:ph type="ftr" sz="quarter" idx="12"/>
          </p:nvPr>
        </p:nvSpPr>
        <p:spPr/>
        <p:txBody>
          <a:bodyPr rtlCol="0"/>
          <a:lstStyle/>
          <a:p>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Tiesioji jungtis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Pavadinimo vietos rezervavimo ženklas 21"/>
          <p:cNvSpPr>
            <a:spLocks noGrp="1"/>
          </p:cNvSpPr>
          <p:nvPr>
            <p:ph type="title"/>
          </p:nvPr>
        </p:nvSpPr>
        <p:spPr>
          <a:xfrm>
            <a:off x="457200" y="274638"/>
            <a:ext cx="7467600" cy="1143000"/>
          </a:xfrm>
          <a:prstGeom prst="rect">
            <a:avLst/>
          </a:prstGeom>
        </p:spPr>
        <p:txBody>
          <a:bodyPr vert="horz" anchor="b">
            <a:normAutofit/>
          </a:bodyPr>
          <a:lstStyle/>
          <a:p>
            <a:r>
              <a:rPr kumimoji="0" lang="lt-LT" smtClean="0"/>
              <a:t>Spustelėję redag. ruoš. pavad. stilių</a:t>
            </a:r>
            <a:endParaRPr kumimoji="0" lang="en-US"/>
          </a:p>
        </p:txBody>
      </p:sp>
      <p:sp>
        <p:nvSpPr>
          <p:cNvPr id="13" name="Teksto vietos rezervavimo ženklas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lt-LT" smtClean="0"/>
              <a:t>Spustelėję redag. ruoš. teksto stilių</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14" name="Datos vietos rezervavimo ženklas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AF6392B-A097-400B-9A3E-E26D6EB32805}" type="datetimeFigureOut">
              <a:rPr lang="lt-LT" smtClean="0"/>
              <a:t>2021.09.26</a:t>
            </a:fld>
            <a:endParaRPr lang="lt-LT"/>
          </a:p>
        </p:txBody>
      </p:sp>
      <p:sp>
        <p:nvSpPr>
          <p:cNvPr id="3" name="Poraštės vietos rezervavimo ženklas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lt-LT"/>
          </a:p>
        </p:txBody>
      </p:sp>
      <p:sp>
        <p:nvSpPr>
          <p:cNvPr id="7" name="Tiesioji jungtis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Tiesioji jungtis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Stačiakampis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iesioji jungtis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as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kaidrės numerio vietos rezervavimo ženklas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282AC60-D1CA-4EBD-B3AD-77391986B409}"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htTnWij2eXQ" TargetMode="External"/><Relationship Id="rId2" Type="http://schemas.openxmlformats.org/officeDocument/2006/relationships/hyperlink" Target="https://mokyklabecovid.l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333375"/>
            <a:ext cx="7772400" cy="2663825"/>
          </a:xfrm>
        </p:spPr>
        <p:txBody>
          <a:bodyPr/>
          <a:lstStyle/>
          <a:p>
            <a:pPr algn="ctr" eaLnBrk="1" hangingPunct="1"/>
            <a:r>
              <a:rPr lang="lt-LT" altLang="lt-LT" sz="3600" b="1" dirty="0" smtClean="0"/>
              <a:t>Švietimo naujovės </a:t>
            </a:r>
            <a:br>
              <a:rPr lang="lt-LT" altLang="lt-LT" sz="3600" b="1" dirty="0" smtClean="0"/>
            </a:br>
            <a:r>
              <a:rPr lang="lt-LT" altLang="lt-LT" sz="3600" b="1" dirty="0" smtClean="0"/>
              <a:t>2021-2022 m. m.</a:t>
            </a:r>
            <a:br>
              <a:rPr lang="lt-LT" altLang="lt-LT" sz="3600" b="1" dirty="0" smtClean="0"/>
            </a:br>
            <a:r>
              <a:rPr lang="lt-LT" altLang="lt-LT" sz="3600" b="1" dirty="0" smtClean="0"/>
              <a:t>     Gimnazijos 2020-2021 m. m. veiklos apžvalga </a:t>
            </a:r>
          </a:p>
        </p:txBody>
      </p:sp>
    </p:spTree>
    <p:extLst>
      <p:ext uri="{BB962C8B-B14F-4D97-AF65-F5344CB8AC3E}">
        <p14:creationId xmlns:p14="http://schemas.microsoft.com/office/powerpoint/2010/main" val="3032654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sz="3200" b="1" dirty="0">
                <a:latin typeface="Times New Roman" pitchFamily="18" charset="0"/>
                <a:cs typeface="Times New Roman" pitchFamily="18" charset="0"/>
              </a:rPr>
              <a:t>Pagrindinis dėmesys</a:t>
            </a:r>
            <a:r>
              <a:rPr lang="lt-LT" altLang="lt-LT" sz="3200" b="1" dirty="0"/>
              <a:t/>
            </a:r>
            <a:br>
              <a:rPr lang="lt-LT" altLang="lt-LT" sz="3200" b="1" dirty="0"/>
            </a:br>
            <a:r>
              <a:rPr lang="lt-LT" altLang="lt-LT" sz="3200" b="1" dirty="0"/>
              <a:t> 2021-2022 m. m. </a:t>
            </a:r>
            <a:endParaRPr lang="lt-LT" sz="3200" dirty="0"/>
          </a:p>
        </p:txBody>
      </p:sp>
      <p:sp>
        <p:nvSpPr>
          <p:cNvPr id="3" name="Turinio vietos rezervavimo ženklas 2"/>
          <p:cNvSpPr>
            <a:spLocks noGrp="1"/>
          </p:cNvSpPr>
          <p:nvPr>
            <p:ph sz="quarter" idx="1"/>
          </p:nvPr>
        </p:nvSpPr>
        <p:spPr>
          <a:xfrm>
            <a:off x="457200" y="1412776"/>
            <a:ext cx="7467600" cy="5061176"/>
          </a:xfrm>
        </p:spPr>
        <p:txBody>
          <a:bodyPr>
            <a:normAutofit fontScale="85000" lnSpcReduction="10000"/>
          </a:bodyPr>
          <a:lstStyle/>
          <a:p>
            <a:pPr algn="just">
              <a:buFont typeface="Wingdings" panose="05000000000000000000" pitchFamily="2" charset="2"/>
              <a:buChar char="v"/>
            </a:pPr>
            <a:r>
              <a:rPr lang="lt-LT" dirty="0"/>
              <a:t>Gimnazijos valgykloje kartu pietauti galės tik tos pačios </a:t>
            </a:r>
            <a:r>
              <a:rPr lang="lt-LT" dirty="0" smtClean="0"/>
              <a:t>klasių grupės mokiniai. </a:t>
            </a:r>
            <a:r>
              <a:rPr lang="lt-LT" dirty="0"/>
              <a:t>Pvz. po dviejų pamokų pietauja I klasių mokiniai, po trijų pamokų II klasių </a:t>
            </a:r>
            <a:r>
              <a:rPr lang="lt-LT" dirty="0" smtClean="0"/>
              <a:t>mokiniai. Po keturių pamokų III ir IV klasių mokiniai.</a:t>
            </a:r>
          </a:p>
          <a:p>
            <a:pPr algn="just">
              <a:buFont typeface="Wingdings" panose="05000000000000000000" pitchFamily="2" charset="2"/>
              <a:buChar char="v"/>
            </a:pPr>
            <a:r>
              <a:rPr lang="lt-LT" dirty="0" smtClean="0"/>
              <a:t>Gimnazijos </a:t>
            </a:r>
            <a:r>
              <a:rPr lang="lt-LT" dirty="0"/>
              <a:t>valgykloje sudarytos saugios sąlygos pasinaudoti stalo įrankiais. Įrankius paduos valgyklos </a:t>
            </a:r>
            <a:r>
              <a:rPr lang="lt-LT" dirty="0" smtClean="0"/>
              <a:t>darbuotojos.</a:t>
            </a:r>
          </a:p>
          <a:p>
            <a:pPr algn="just">
              <a:buFont typeface="Wingdings" panose="05000000000000000000" pitchFamily="2" charset="2"/>
              <a:buChar char="v"/>
            </a:pPr>
            <a:r>
              <a:rPr lang="lt-LT" dirty="0" smtClean="0"/>
              <a:t>Maistas</a:t>
            </a:r>
            <a:r>
              <a:rPr lang="lt-LT" dirty="0"/>
              <a:t>, kurį mokiniai atsineš iš namų, gali būti valgomas klasėje, </a:t>
            </a:r>
            <a:r>
              <a:rPr lang="lt-LT" b="1" dirty="0"/>
              <a:t>laikantis higienos taisyklių</a:t>
            </a:r>
            <a:r>
              <a:rPr lang="lt-LT" dirty="0"/>
              <a:t>, arba gimnazijos valgykloje, pietaujant tos klasės </a:t>
            </a:r>
            <a:r>
              <a:rPr lang="lt-LT" dirty="0" smtClean="0"/>
              <a:t>mokiniams.</a:t>
            </a:r>
          </a:p>
          <a:p>
            <a:pPr algn="just">
              <a:buFont typeface="Wingdings" panose="05000000000000000000" pitchFamily="2" charset="2"/>
              <a:buChar char="v"/>
            </a:pPr>
            <a:r>
              <a:rPr lang="lt-LT" dirty="0" smtClean="0"/>
              <a:t>Gimnazijos </a:t>
            </a:r>
            <a:r>
              <a:rPr lang="lt-LT" dirty="0"/>
              <a:t>darbuotojams </a:t>
            </a:r>
            <a:r>
              <a:rPr lang="lt-LT" b="1" dirty="0"/>
              <a:t>privalu žinoti</a:t>
            </a:r>
            <a:r>
              <a:rPr lang="lt-LT" dirty="0"/>
              <a:t>, o klasių vadovai turi informuoti mokinius ir mokinių tėvus, kad į </a:t>
            </a:r>
            <a:r>
              <a:rPr lang="lt-LT" b="1" dirty="0"/>
              <a:t>gimnaziją negalima atvykti, </a:t>
            </a:r>
            <a:r>
              <a:rPr lang="lt-LT" dirty="0"/>
              <a:t>pasireiškus karščiavimui (37,3°C ir daugiau) ar kitų ūmių viršutinių kvėpavimo takų ligų (slogos, kosulio, pasunkėjusio kvėpavimo) požymiams.</a:t>
            </a:r>
          </a:p>
          <a:p>
            <a:pPr marL="0" indent="0">
              <a:buNone/>
            </a:pPr>
            <a:endParaRPr lang="lt-LT" dirty="0"/>
          </a:p>
        </p:txBody>
      </p:sp>
    </p:spTree>
    <p:extLst>
      <p:ext uri="{BB962C8B-B14F-4D97-AF65-F5344CB8AC3E}">
        <p14:creationId xmlns:p14="http://schemas.microsoft.com/office/powerpoint/2010/main" val="2611930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sz="3200" b="1" dirty="0">
                <a:latin typeface="Times New Roman" pitchFamily="18" charset="0"/>
                <a:cs typeface="Times New Roman" pitchFamily="18" charset="0"/>
              </a:rPr>
              <a:t>Pagrindinis dėmesys</a:t>
            </a:r>
            <a:r>
              <a:rPr lang="lt-LT" altLang="lt-LT" sz="3200" b="1" dirty="0"/>
              <a:t/>
            </a:r>
            <a:br>
              <a:rPr lang="lt-LT" altLang="lt-LT" sz="3200" b="1" dirty="0"/>
            </a:br>
            <a:r>
              <a:rPr lang="lt-LT" altLang="lt-LT" sz="3200" b="1" dirty="0"/>
              <a:t> 2021-2022 m. m. </a:t>
            </a:r>
            <a:endParaRPr lang="lt-LT" sz="3200" dirty="0"/>
          </a:p>
        </p:txBody>
      </p:sp>
      <p:sp>
        <p:nvSpPr>
          <p:cNvPr id="3" name="Turinio vietos rezervavimo ženklas 2"/>
          <p:cNvSpPr>
            <a:spLocks noGrp="1"/>
          </p:cNvSpPr>
          <p:nvPr>
            <p:ph sz="quarter" idx="1"/>
          </p:nvPr>
        </p:nvSpPr>
        <p:spPr>
          <a:xfrm>
            <a:off x="457200" y="1700808"/>
            <a:ext cx="7643192" cy="4773144"/>
          </a:xfrm>
        </p:spPr>
        <p:txBody>
          <a:bodyPr/>
          <a:lstStyle/>
          <a:p>
            <a:pPr marL="0" indent="0">
              <a:buNone/>
            </a:pPr>
            <a:r>
              <a:rPr lang="lt-LT" dirty="0" smtClean="0"/>
              <a:t>       </a:t>
            </a:r>
            <a:r>
              <a:rPr lang="lt-LT" b="1" dirty="0" smtClean="0"/>
              <a:t>Ar  žinote apie naują svetainę</a:t>
            </a:r>
            <a:r>
              <a:rPr lang="lt-LT" dirty="0" smtClean="0"/>
              <a:t>:</a:t>
            </a:r>
          </a:p>
          <a:p>
            <a:pPr marL="0" indent="0" algn="ctr">
              <a:buNone/>
            </a:pPr>
            <a:r>
              <a:rPr lang="lt-LT" dirty="0"/>
              <a:t> </a:t>
            </a:r>
            <a:r>
              <a:rPr lang="lt-LT" b="1" u="sng" dirty="0">
                <a:hlinkClick r:id="rId2"/>
              </a:rPr>
              <a:t>https://mokyklabecovid.lt</a:t>
            </a:r>
            <a:r>
              <a:rPr lang="lt-LT" b="1" u="sng" dirty="0" smtClean="0">
                <a:hlinkClick r:id="rId2"/>
              </a:rPr>
              <a:t>/</a:t>
            </a:r>
            <a:endParaRPr lang="lt-LT" b="1" u="sng" dirty="0" smtClean="0"/>
          </a:p>
          <a:p>
            <a:pPr marL="0" indent="0" algn="just">
              <a:buNone/>
            </a:pPr>
            <a:r>
              <a:rPr lang="lt-LT" dirty="0" smtClean="0"/>
              <a:t>kurioje </a:t>
            </a:r>
            <a:r>
              <a:rPr lang="lt-LT" dirty="0"/>
              <a:t>paskelbta informacija apie saugumo sąlygas skirtingose švietimo pakopose, testavimą, skiepijimą, taip pat aktualūs dokumentai, operacijų vadovo – sveikatos apsaugos ministro sprendimai, ugdymo kintant </a:t>
            </a:r>
            <a:r>
              <a:rPr lang="lt-LT" dirty="0" err="1"/>
              <a:t>pandeminei</a:t>
            </a:r>
            <a:r>
              <a:rPr lang="lt-LT" dirty="0"/>
              <a:t> situacijai </a:t>
            </a:r>
            <a:r>
              <a:rPr lang="lt-LT" dirty="0" smtClean="0"/>
              <a:t>scenarijai.</a:t>
            </a:r>
            <a:r>
              <a:rPr lang="lt-LT" dirty="0"/>
              <a:t> </a:t>
            </a:r>
            <a:r>
              <a:rPr lang="lt-LT" dirty="0" smtClean="0"/>
              <a:t>Informacija </a:t>
            </a:r>
            <a:r>
              <a:rPr lang="lt-LT" dirty="0"/>
              <a:t>svetainėje nuolat pildoma, šiandien paskelbėme mūsų sukurtą (talkinant SAM)  </a:t>
            </a:r>
            <a:r>
              <a:rPr lang="lt-LT" u="sng" dirty="0">
                <a:hlinkClick r:id="rId3"/>
              </a:rPr>
              <a:t>filmuką</a:t>
            </a:r>
            <a:r>
              <a:rPr lang="lt-LT" dirty="0"/>
              <a:t> apie moksleivių nuo 12 metų skiepijimą.</a:t>
            </a:r>
          </a:p>
          <a:p>
            <a:pPr marL="0" indent="0">
              <a:buNone/>
            </a:pPr>
            <a:endParaRPr lang="lt-LT" dirty="0"/>
          </a:p>
        </p:txBody>
      </p:sp>
    </p:spTree>
    <p:extLst>
      <p:ext uri="{BB962C8B-B14F-4D97-AF65-F5344CB8AC3E}">
        <p14:creationId xmlns:p14="http://schemas.microsoft.com/office/powerpoint/2010/main" val="807907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sz="3200" b="1" dirty="0">
                <a:latin typeface="Times New Roman" pitchFamily="18" charset="0"/>
                <a:cs typeface="Times New Roman" pitchFamily="18" charset="0"/>
              </a:rPr>
              <a:t>Pagrindinis dėmesys</a:t>
            </a:r>
            <a:r>
              <a:rPr lang="lt-LT" altLang="lt-LT" sz="3200" b="1" dirty="0"/>
              <a:t/>
            </a:r>
            <a:br>
              <a:rPr lang="lt-LT" altLang="lt-LT" sz="3200" b="1" dirty="0"/>
            </a:br>
            <a:r>
              <a:rPr lang="lt-LT" altLang="lt-LT" sz="3200" b="1" dirty="0"/>
              <a:t> 2021-2022 m. m. </a:t>
            </a:r>
            <a:endParaRPr lang="lt-LT" sz="3200" dirty="0"/>
          </a:p>
        </p:txBody>
      </p:sp>
      <p:sp>
        <p:nvSpPr>
          <p:cNvPr id="3" name="Turinio vietos rezervavimo ženklas 2"/>
          <p:cNvSpPr>
            <a:spLocks noGrp="1"/>
          </p:cNvSpPr>
          <p:nvPr>
            <p:ph sz="quarter" idx="1"/>
          </p:nvPr>
        </p:nvSpPr>
        <p:spPr/>
        <p:txBody>
          <a:bodyPr/>
          <a:lstStyle/>
          <a:p>
            <a:pPr marL="0" indent="0" algn="just">
              <a:buNone/>
            </a:pPr>
            <a:r>
              <a:rPr lang="lt-LT" dirty="0" smtClean="0"/>
              <a:t>    Vadovaujantis LR SAM valstybės lygio operacijų vadovo 2021 m. 08 24 d. sprendimu „Dėl pavedimo organizuoti, koordinuoti ir vykdyti testavimą ugdymo įstaigose“ gimnazijoje bus vykdomas mokinių, kurie nevakcinuoti, nepersirgę ir sutinka testuotis, testavimas. Mokiniai bus testuojami greitaisiais antigenų testais.</a:t>
            </a:r>
          </a:p>
          <a:p>
            <a:pPr marL="0" indent="0" algn="just">
              <a:buNone/>
            </a:pPr>
            <a:r>
              <a:rPr lang="lt-LT" dirty="0"/>
              <a:t> </a:t>
            </a:r>
            <a:r>
              <a:rPr lang="lt-LT" dirty="0" smtClean="0"/>
              <a:t>    Testavimo vykdymo procedūrą vėliau pristatys pavaduotojas Vidmantas ir gimnazijos bendruomenės sveikatos priežiūros specialistė Agnė.</a:t>
            </a:r>
          </a:p>
        </p:txBody>
      </p:sp>
    </p:spTree>
    <p:extLst>
      <p:ext uri="{BB962C8B-B14F-4D97-AF65-F5344CB8AC3E}">
        <p14:creationId xmlns:p14="http://schemas.microsoft.com/office/powerpoint/2010/main" val="2447118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algn="ctr"/>
            <a:r>
              <a:rPr lang="lt-LT" altLang="lt-LT" sz="3600" b="1" dirty="0" smtClean="0"/>
              <a:t>Gimnazijos mokinių skaičiaus kitimas</a:t>
            </a:r>
            <a:endParaRPr lang="lt-LT" sz="3600" dirty="0"/>
          </a:p>
        </p:txBody>
      </p:sp>
      <p:sp>
        <p:nvSpPr>
          <p:cNvPr id="3" name="Turinio vietos rezervavimo ženklas 2"/>
          <p:cNvSpPr>
            <a:spLocks noGrp="1"/>
          </p:cNvSpPr>
          <p:nvPr>
            <p:ph idx="1"/>
          </p:nvPr>
        </p:nvSpPr>
        <p:spPr>
          <a:xfrm>
            <a:off x="457200" y="1600200"/>
            <a:ext cx="7643192" cy="4873752"/>
          </a:xfrm>
        </p:spPr>
        <p:txBody>
          <a:bodyPr/>
          <a:lstStyle/>
          <a:p>
            <a:pPr algn="just" eaLnBrk="1" hangingPunct="1">
              <a:lnSpc>
                <a:spcPct val="90000"/>
              </a:lnSpc>
              <a:buFont typeface="Wingdings" panose="05000000000000000000" pitchFamily="2" charset="2"/>
              <a:buChar char="v"/>
            </a:pPr>
            <a:r>
              <a:rPr lang="lt-LT" altLang="lt-LT" sz="2800" dirty="0" smtClean="0"/>
              <a:t>Praėjusiais mokslo metais gimnazijoje 28 klasių komplektuose mokėsi 776 mokiniai. </a:t>
            </a:r>
          </a:p>
          <a:p>
            <a:pPr algn="just" eaLnBrk="1" hangingPunct="1">
              <a:lnSpc>
                <a:spcPct val="90000"/>
              </a:lnSpc>
              <a:buFont typeface="Wingdings" panose="05000000000000000000" pitchFamily="2" charset="2"/>
              <a:buChar char="v"/>
            </a:pPr>
            <a:r>
              <a:rPr lang="lt-LT" altLang="lt-LT" sz="2800" dirty="0" smtClean="0"/>
              <a:t>Šiais mokslo metais gimnazijoje 29 klasėse mokysis 812 mokinių. Vidutiniškai po 28 mokinius klasėje.</a:t>
            </a:r>
          </a:p>
          <a:p>
            <a:pPr algn="just" eaLnBrk="1" hangingPunct="1">
              <a:lnSpc>
                <a:spcPct val="90000"/>
              </a:lnSpc>
              <a:buFont typeface="Wingdings" panose="05000000000000000000" pitchFamily="2" charset="2"/>
              <a:buChar char="v"/>
            </a:pPr>
            <a:r>
              <a:rPr lang="lt-LT" altLang="lt-LT" sz="2800" dirty="0" smtClean="0"/>
              <a:t>Mokinių skaičius gimnazijoje išaugo vienu pilnu klasės komplektu. </a:t>
            </a:r>
            <a:r>
              <a:rPr lang="lt-LT" altLang="lt-LT" sz="2800" dirty="0"/>
              <a:t>I</a:t>
            </a:r>
            <a:r>
              <a:rPr lang="lt-LT" altLang="lt-LT" sz="2800" dirty="0" smtClean="0"/>
              <a:t>š gimnazijos išvyko 159 abiturientai ir 10 mokinių iš kitų klasių. Į pirmas gimnazijos klases atvyko virš 200 mokinių. Į kitas klases atvyko tik penki  mokiniai. </a:t>
            </a:r>
          </a:p>
          <a:p>
            <a:endParaRPr lang="lt-LT" sz="2800" dirty="0"/>
          </a:p>
        </p:txBody>
      </p:sp>
    </p:spTree>
    <p:extLst>
      <p:ext uri="{BB962C8B-B14F-4D97-AF65-F5344CB8AC3E}">
        <p14:creationId xmlns:p14="http://schemas.microsoft.com/office/powerpoint/2010/main" val="3152264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00113" y="549275"/>
            <a:ext cx="7786687" cy="1079500"/>
          </a:xfrm>
        </p:spPr>
        <p:txBody>
          <a:bodyPr/>
          <a:lstStyle/>
          <a:p>
            <a:pPr algn="ctr" eaLnBrk="1" hangingPunct="1"/>
            <a:r>
              <a:rPr lang="lt-LT" altLang="lt-LT" sz="3200" b="1" dirty="0" smtClean="0"/>
              <a:t>2021 metų gimnazijos abiturientai</a:t>
            </a:r>
            <a:br>
              <a:rPr lang="lt-LT" altLang="lt-LT" sz="3200" b="1" dirty="0" smtClean="0"/>
            </a:br>
            <a:r>
              <a:rPr lang="lt-LT" altLang="lt-LT" sz="3200" b="1" dirty="0" smtClean="0"/>
              <a:t>  154-oji laida</a:t>
            </a:r>
          </a:p>
        </p:txBody>
      </p:sp>
      <p:sp>
        <p:nvSpPr>
          <p:cNvPr id="14339" name="Rectangle 3"/>
          <p:cNvSpPr>
            <a:spLocks noGrp="1" noChangeArrowheads="1"/>
          </p:cNvSpPr>
          <p:nvPr>
            <p:ph type="body" idx="1"/>
          </p:nvPr>
        </p:nvSpPr>
        <p:spPr>
          <a:xfrm>
            <a:off x="250825" y="2276475"/>
            <a:ext cx="8137599" cy="2592685"/>
          </a:xfrm>
        </p:spPr>
        <p:txBody>
          <a:bodyPr>
            <a:normAutofit/>
          </a:bodyPr>
          <a:lstStyle/>
          <a:p>
            <a:pPr algn="just" eaLnBrk="1" hangingPunct="1">
              <a:lnSpc>
                <a:spcPct val="90000"/>
              </a:lnSpc>
              <a:buFont typeface="Wingdings" pitchFamily="2" charset="2"/>
              <a:buNone/>
            </a:pPr>
            <a:r>
              <a:rPr lang="lt-LT" altLang="lt-LT" sz="2800" dirty="0" smtClean="0"/>
              <a:t>         Mokslo metų pradžioje gimnazijoje mokėsi 160 abiturientų. Mokslo metų eigoje į gimnaziją atvyko viena abiturientė, į SMC išvyko vienas abiturientas, viena mokinė nebaigė mokslo metų. Mokslo metų pabaigoje gimnazijoje mokėsi </a:t>
            </a:r>
            <a:r>
              <a:rPr lang="lt-LT" altLang="lt-LT" sz="2800" b="1" dirty="0" smtClean="0"/>
              <a:t>159</a:t>
            </a:r>
            <a:r>
              <a:rPr lang="lt-LT" altLang="lt-LT" sz="2800" dirty="0" smtClean="0"/>
              <a:t> abiturientai.</a:t>
            </a:r>
          </a:p>
        </p:txBody>
      </p:sp>
    </p:spTree>
    <p:extLst>
      <p:ext uri="{BB962C8B-B14F-4D97-AF65-F5344CB8AC3E}">
        <p14:creationId xmlns:p14="http://schemas.microsoft.com/office/powerpoint/2010/main" val="14787877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71601" y="214313"/>
            <a:ext cx="7704856" cy="1054100"/>
          </a:xfrm>
        </p:spPr>
        <p:txBody>
          <a:bodyPr>
            <a:normAutofit fontScale="90000"/>
          </a:bodyPr>
          <a:lstStyle/>
          <a:p>
            <a:pPr algn="ctr" eaLnBrk="1" hangingPunct="1"/>
            <a:r>
              <a:rPr lang="lt-LT" altLang="lt-LT" sz="3200" b="1" dirty="0" smtClean="0"/>
              <a:t>2021 m. brandos egzaminų pasirinkimai</a:t>
            </a:r>
          </a:p>
        </p:txBody>
      </p:sp>
      <p:sp>
        <p:nvSpPr>
          <p:cNvPr id="15363" name="Rectangle 3"/>
          <p:cNvSpPr>
            <a:spLocks noGrp="1" noChangeArrowheads="1"/>
          </p:cNvSpPr>
          <p:nvPr>
            <p:ph type="body" idx="1"/>
          </p:nvPr>
        </p:nvSpPr>
        <p:spPr>
          <a:xfrm>
            <a:off x="684213" y="1556791"/>
            <a:ext cx="7859712" cy="4752529"/>
          </a:xfrm>
        </p:spPr>
        <p:txBody>
          <a:bodyPr>
            <a:normAutofit/>
          </a:bodyPr>
          <a:lstStyle/>
          <a:p>
            <a:pPr algn="just" eaLnBrk="1" hangingPunct="1">
              <a:lnSpc>
                <a:spcPct val="80000"/>
              </a:lnSpc>
              <a:buFont typeface="Wingdings" pitchFamily="2" charset="2"/>
              <a:buNone/>
            </a:pPr>
            <a:r>
              <a:rPr lang="lt-LT" altLang="lt-LT" sz="1600" dirty="0" smtClean="0"/>
              <a:t>          </a:t>
            </a:r>
          </a:p>
          <a:p>
            <a:pPr algn="just" eaLnBrk="1" hangingPunct="1">
              <a:lnSpc>
                <a:spcPct val="80000"/>
              </a:lnSpc>
              <a:buFont typeface="Wingdings" pitchFamily="2" charset="2"/>
              <a:buNone/>
            </a:pPr>
            <a:r>
              <a:rPr lang="lt-LT" altLang="lt-LT" sz="1600" dirty="0"/>
              <a:t> </a:t>
            </a:r>
            <a:r>
              <a:rPr lang="lt-LT" altLang="lt-LT" sz="1600" dirty="0" smtClean="0"/>
              <a:t>         </a:t>
            </a:r>
            <a:r>
              <a:rPr lang="lt-LT" altLang="lt-LT" dirty="0" smtClean="0"/>
              <a:t>Abiturientai visus egzaminus laikė kaip valstybinius, išskyrus,</a:t>
            </a:r>
            <a:r>
              <a:rPr lang="lt-LT" altLang="lt-LT" dirty="0"/>
              <a:t> </a:t>
            </a:r>
            <a:r>
              <a:rPr lang="lt-LT" altLang="lt-LT" dirty="0" smtClean="0"/>
              <a:t>lietuvių kalbos ir literatūros mokyklinį egzaminą. Jį rinkosi 5 abiturientai, laikė tik </a:t>
            </a:r>
            <a:r>
              <a:rPr lang="lt-LT" altLang="lt-LT" dirty="0"/>
              <a:t>4</a:t>
            </a:r>
            <a:r>
              <a:rPr lang="lt-LT" altLang="lt-LT" dirty="0" smtClean="0"/>
              <a:t> abiturientai. </a:t>
            </a:r>
          </a:p>
          <a:p>
            <a:pPr algn="just" eaLnBrk="1" hangingPunct="1">
              <a:lnSpc>
                <a:spcPct val="80000"/>
              </a:lnSpc>
              <a:buFont typeface="Wingdings" pitchFamily="2" charset="2"/>
              <a:buNone/>
            </a:pPr>
            <a:r>
              <a:rPr lang="lt-LT" altLang="lt-LT" dirty="0" smtClean="0"/>
              <a:t>       Šios laidos trys abiturientai pasirinko menų egzaminą, tačiau į egzaminą neatvyko.</a:t>
            </a:r>
          </a:p>
          <a:p>
            <a:pPr algn="just" eaLnBrk="1" hangingPunct="1">
              <a:lnSpc>
                <a:spcPct val="80000"/>
              </a:lnSpc>
              <a:buFont typeface="Wingdings" pitchFamily="2" charset="2"/>
              <a:buNone/>
            </a:pPr>
            <a:r>
              <a:rPr lang="lt-LT" altLang="lt-LT" dirty="0" smtClean="0"/>
              <a:t>       Lietuvių k. ir literatūros valstybinį egzaminą laikė 154 abiturientai.  </a:t>
            </a:r>
          </a:p>
          <a:p>
            <a:pPr algn="just" eaLnBrk="1" hangingPunct="1">
              <a:lnSpc>
                <a:spcPct val="80000"/>
              </a:lnSpc>
              <a:buNone/>
            </a:pPr>
            <a:r>
              <a:rPr lang="lt-LT" altLang="lt-LT" dirty="0" smtClean="0"/>
              <a:t>        Matematikos egzaminą rinkosi 156, laikė - 144 abiturientai. </a:t>
            </a:r>
          </a:p>
          <a:p>
            <a:pPr algn="just" eaLnBrk="1" hangingPunct="1">
              <a:lnSpc>
                <a:spcPct val="80000"/>
              </a:lnSpc>
              <a:buNone/>
            </a:pPr>
            <a:r>
              <a:rPr lang="lt-LT" altLang="lt-LT" dirty="0"/>
              <a:t> </a:t>
            </a:r>
            <a:r>
              <a:rPr lang="lt-LT" altLang="lt-LT" dirty="0" smtClean="0"/>
              <a:t>                          </a:t>
            </a:r>
          </a:p>
          <a:p>
            <a:pPr algn="just" eaLnBrk="1" hangingPunct="1">
              <a:lnSpc>
                <a:spcPct val="80000"/>
              </a:lnSpc>
              <a:buFont typeface="Wingdings" pitchFamily="2" charset="2"/>
              <a:buNone/>
            </a:pPr>
            <a:r>
              <a:rPr lang="lt-LT" altLang="lt-LT" sz="2000" dirty="0" smtClean="0"/>
              <a:t>      </a:t>
            </a:r>
          </a:p>
          <a:p>
            <a:pPr eaLnBrk="1" hangingPunct="1">
              <a:lnSpc>
                <a:spcPct val="80000"/>
              </a:lnSpc>
              <a:buFont typeface="Wingdings" pitchFamily="2" charset="2"/>
              <a:buNone/>
            </a:pPr>
            <a:r>
              <a:rPr lang="lt-LT" altLang="lt-LT" sz="1000" dirty="0" smtClean="0"/>
              <a:t>     </a:t>
            </a:r>
          </a:p>
        </p:txBody>
      </p:sp>
    </p:spTree>
    <p:extLst>
      <p:ext uri="{BB962C8B-B14F-4D97-AF65-F5344CB8AC3E}">
        <p14:creationId xmlns:p14="http://schemas.microsoft.com/office/powerpoint/2010/main" val="3667973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ltLang="lt-LT" sz="2800" b="1" dirty="0"/>
              <a:t>2021 m. brandos egzaminų pasirinkimai</a:t>
            </a:r>
            <a:endParaRPr lang="lt-LT" dirty="0"/>
          </a:p>
        </p:txBody>
      </p:sp>
      <p:sp>
        <p:nvSpPr>
          <p:cNvPr id="3" name="Turinio vietos rezervavimo ženklas 2"/>
          <p:cNvSpPr>
            <a:spLocks noGrp="1"/>
          </p:cNvSpPr>
          <p:nvPr>
            <p:ph sz="quarter" idx="1"/>
          </p:nvPr>
        </p:nvSpPr>
        <p:spPr>
          <a:xfrm>
            <a:off x="457200" y="1916832"/>
            <a:ext cx="7467600" cy="4557120"/>
          </a:xfrm>
        </p:spPr>
        <p:txBody>
          <a:bodyPr>
            <a:normAutofit fontScale="92500" lnSpcReduction="10000"/>
          </a:bodyPr>
          <a:lstStyle/>
          <a:p>
            <a:pPr algn="just">
              <a:lnSpc>
                <a:spcPct val="80000"/>
              </a:lnSpc>
              <a:buNone/>
            </a:pPr>
            <a:r>
              <a:rPr lang="lt-LT" altLang="lt-LT" dirty="0"/>
              <a:t> </a:t>
            </a:r>
            <a:r>
              <a:rPr lang="lt-LT" altLang="lt-LT" dirty="0" smtClean="0"/>
              <a:t>     Anglų </a:t>
            </a:r>
            <a:r>
              <a:rPr lang="lt-LT" altLang="lt-LT" dirty="0"/>
              <a:t>k. egzaminą rinkosi </a:t>
            </a:r>
            <a:r>
              <a:rPr lang="lt-LT" altLang="lt-LT" dirty="0" smtClean="0"/>
              <a:t>157, </a:t>
            </a:r>
            <a:r>
              <a:rPr lang="lt-LT" altLang="lt-LT" dirty="0"/>
              <a:t>laikė – </a:t>
            </a:r>
            <a:r>
              <a:rPr lang="lt-LT" altLang="lt-LT" dirty="0" smtClean="0"/>
              <a:t>153   abiturientai. </a:t>
            </a:r>
            <a:endParaRPr lang="lt-LT" altLang="lt-LT" dirty="0"/>
          </a:p>
          <a:p>
            <a:pPr algn="just">
              <a:lnSpc>
                <a:spcPct val="80000"/>
              </a:lnSpc>
              <a:buNone/>
            </a:pPr>
            <a:r>
              <a:rPr lang="lt-LT" altLang="lt-LT" dirty="0"/>
              <a:t>     </a:t>
            </a:r>
            <a:r>
              <a:rPr lang="lt-LT" altLang="lt-LT" dirty="0" smtClean="0"/>
              <a:t> Istorijos </a:t>
            </a:r>
            <a:r>
              <a:rPr lang="lt-LT" altLang="lt-LT" dirty="0"/>
              <a:t>egzaminą </a:t>
            </a:r>
            <a:r>
              <a:rPr lang="lt-LT" altLang="lt-LT" dirty="0" smtClean="0"/>
              <a:t>rinkosi 103, </a:t>
            </a:r>
            <a:r>
              <a:rPr lang="lt-LT" altLang="lt-LT" dirty="0"/>
              <a:t>laikė – </a:t>
            </a:r>
            <a:r>
              <a:rPr lang="lt-LT" altLang="lt-LT" dirty="0" smtClean="0"/>
              <a:t>91 abiturientas. </a:t>
            </a:r>
            <a:endParaRPr lang="lt-LT" altLang="lt-LT" dirty="0"/>
          </a:p>
          <a:p>
            <a:pPr algn="just">
              <a:lnSpc>
                <a:spcPct val="80000"/>
              </a:lnSpc>
              <a:buNone/>
            </a:pPr>
            <a:r>
              <a:rPr lang="lt-LT" altLang="lt-LT" dirty="0"/>
              <a:t>     </a:t>
            </a:r>
            <a:r>
              <a:rPr lang="lt-LT" altLang="lt-LT" dirty="0" smtClean="0"/>
              <a:t> Biologijos </a:t>
            </a:r>
            <a:r>
              <a:rPr lang="lt-LT" altLang="lt-LT" dirty="0"/>
              <a:t>egzaminą </a:t>
            </a:r>
            <a:r>
              <a:rPr lang="lt-LT" altLang="lt-LT" dirty="0" smtClean="0"/>
              <a:t>rinkosi 49, </a:t>
            </a:r>
            <a:r>
              <a:rPr lang="lt-LT" altLang="lt-LT" dirty="0"/>
              <a:t>laikė </a:t>
            </a:r>
            <a:r>
              <a:rPr lang="lt-LT" altLang="lt-LT" dirty="0" smtClean="0"/>
              <a:t>– 37 abiturientai.</a:t>
            </a:r>
            <a:endParaRPr lang="lt-LT" altLang="lt-LT" dirty="0"/>
          </a:p>
          <a:p>
            <a:pPr algn="just">
              <a:lnSpc>
                <a:spcPct val="80000"/>
              </a:lnSpc>
              <a:buNone/>
            </a:pPr>
            <a:r>
              <a:rPr lang="lt-LT" altLang="lt-LT" dirty="0"/>
              <a:t>     </a:t>
            </a:r>
            <a:r>
              <a:rPr lang="lt-LT" altLang="lt-LT" dirty="0" smtClean="0"/>
              <a:t> Geografijos </a:t>
            </a:r>
            <a:r>
              <a:rPr lang="lt-LT" altLang="lt-LT" dirty="0"/>
              <a:t>egzaminą rinkosi </a:t>
            </a:r>
            <a:r>
              <a:rPr lang="lt-LT" altLang="lt-LT" dirty="0" smtClean="0"/>
              <a:t>32, </a:t>
            </a:r>
            <a:r>
              <a:rPr lang="lt-LT" altLang="lt-LT" dirty="0"/>
              <a:t>laikė – </a:t>
            </a:r>
            <a:r>
              <a:rPr lang="lt-LT" altLang="lt-LT" dirty="0" smtClean="0"/>
              <a:t>31 abiturientas.</a:t>
            </a:r>
          </a:p>
          <a:p>
            <a:pPr algn="just">
              <a:lnSpc>
                <a:spcPct val="80000"/>
              </a:lnSpc>
              <a:buNone/>
            </a:pPr>
            <a:r>
              <a:rPr lang="lt-LT" altLang="lt-LT" dirty="0"/>
              <a:t> </a:t>
            </a:r>
            <a:r>
              <a:rPr lang="lt-LT" altLang="lt-LT" dirty="0" smtClean="0"/>
              <a:t>     Informatikos </a:t>
            </a:r>
            <a:r>
              <a:rPr lang="lt-LT" altLang="lt-LT" dirty="0"/>
              <a:t>egzaminą rinkosi </a:t>
            </a:r>
            <a:r>
              <a:rPr lang="lt-LT" altLang="lt-LT" dirty="0" smtClean="0"/>
              <a:t>25, </a:t>
            </a:r>
            <a:r>
              <a:rPr lang="lt-LT" altLang="lt-LT" dirty="0"/>
              <a:t>laikė – </a:t>
            </a:r>
            <a:r>
              <a:rPr lang="lt-LT" altLang="lt-LT" dirty="0" smtClean="0"/>
              <a:t>19 abiturientų.</a:t>
            </a:r>
          </a:p>
          <a:p>
            <a:pPr algn="just">
              <a:lnSpc>
                <a:spcPct val="80000"/>
              </a:lnSpc>
              <a:buNone/>
            </a:pPr>
            <a:r>
              <a:rPr lang="lt-LT" altLang="lt-LT" dirty="0"/>
              <a:t> </a:t>
            </a:r>
            <a:r>
              <a:rPr lang="lt-LT" altLang="lt-LT" dirty="0" smtClean="0"/>
              <a:t>     Fizikos </a:t>
            </a:r>
            <a:r>
              <a:rPr lang="lt-LT" altLang="lt-LT" dirty="0"/>
              <a:t>egzaminą </a:t>
            </a:r>
            <a:r>
              <a:rPr lang="lt-LT" altLang="lt-LT" dirty="0" smtClean="0"/>
              <a:t>rinkosi 13, </a:t>
            </a:r>
            <a:r>
              <a:rPr lang="lt-LT" altLang="lt-LT" dirty="0"/>
              <a:t>laikė – </a:t>
            </a:r>
            <a:r>
              <a:rPr lang="lt-LT" altLang="lt-LT" dirty="0" smtClean="0"/>
              <a:t>11 abiturientų.</a:t>
            </a:r>
          </a:p>
          <a:p>
            <a:pPr algn="just">
              <a:lnSpc>
                <a:spcPct val="80000"/>
              </a:lnSpc>
              <a:buNone/>
            </a:pPr>
            <a:r>
              <a:rPr lang="lt-LT" altLang="lt-LT" dirty="0"/>
              <a:t> </a:t>
            </a:r>
            <a:r>
              <a:rPr lang="lt-LT" altLang="lt-LT" dirty="0" smtClean="0"/>
              <a:t>     Chemijos </a:t>
            </a:r>
            <a:r>
              <a:rPr lang="lt-LT" altLang="lt-LT" dirty="0"/>
              <a:t>egzaminą </a:t>
            </a:r>
            <a:r>
              <a:rPr lang="lt-LT" altLang="lt-LT" dirty="0" smtClean="0"/>
              <a:t>rinkosi 12, </a:t>
            </a:r>
            <a:r>
              <a:rPr lang="lt-LT" altLang="lt-LT" dirty="0"/>
              <a:t>laikė – 9</a:t>
            </a:r>
            <a:r>
              <a:rPr lang="lt-LT" altLang="lt-LT" dirty="0" smtClean="0"/>
              <a:t> abiturientai.</a:t>
            </a:r>
          </a:p>
          <a:p>
            <a:pPr algn="just">
              <a:lnSpc>
                <a:spcPct val="80000"/>
              </a:lnSpc>
              <a:buNone/>
            </a:pPr>
            <a:r>
              <a:rPr lang="lt-LT" altLang="lt-LT" dirty="0"/>
              <a:t> </a:t>
            </a:r>
            <a:r>
              <a:rPr lang="lt-LT" altLang="lt-LT" dirty="0" smtClean="0"/>
              <a:t>      </a:t>
            </a:r>
            <a:endParaRPr lang="lt-LT" altLang="lt-LT" dirty="0"/>
          </a:p>
          <a:p>
            <a:pPr algn="just">
              <a:lnSpc>
                <a:spcPct val="80000"/>
              </a:lnSpc>
              <a:buNone/>
            </a:pPr>
            <a:endParaRPr lang="lt-LT" altLang="lt-LT" dirty="0"/>
          </a:p>
          <a:p>
            <a:pPr algn="just">
              <a:lnSpc>
                <a:spcPct val="80000"/>
              </a:lnSpc>
              <a:buNone/>
            </a:pPr>
            <a:r>
              <a:rPr lang="lt-LT" altLang="lt-LT" dirty="0" smtClean="0"/>
              <a:t> </a:t>
            </a:r>
            <a:endParaRPr lang="lt-LT" dirty="0"/>
          </a:p>
        </p:txBody>
      </p:sp>
    </p:spTree>
    <p:extLst>
      <p:ext uri="{BB962C8B-B14F-4D97-AF65-F5344CB8AC3E}">
        <p14:creationId xmlns:p14="http://schemas.microsoft.com/office/powerpoint/2010/main" val="967559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altLang="lt-LT" sz="2800" b="1" dirty="0"/>
              <a:t>2021 m. brandos egzaminų pasirinkimai</a:t>
            </a:r>
            <a:endParaRPr lang="lt-LT" sz="2800" dirty="0"/>
          </a:p>
        </p:txBody>
      </p:sp>
      <p:sp>
        <p:nvSpPr>
          <p:cNvPr id="3" name="Turinio vietos rezervavimo ženklas 2"/>
          <p:cNvSpPr>
            <a:spLocks noGrp="1"/>
          </p:cNvSpPr>
          <p:nvPr>
            <p:ph sz="quarter" idx="1"/>
          </p:nvPr>
        </p:nvSpPr>
        <p:spPr>
          <a:xfrm>
            <a:off x="457200" y="1484784"/>
            <a:ext cx="7467600" cy="4989168"/>
          </a:xfrm>
        </p:spPr>
        <p:txBody>
          <a:bodyPr>
            <a:normAutofit lnSpcReduction="10000"/>
          </a:bodyPr>
          <a:lstStyle/>
          <a:p>
            <a:pPr marL="0" indent="0" algn="just">
              <a:buNone/>
            </a:pPr>
            <a:r>
              <a:rPr lang="lt-LT" dirty="0" smtClean="0"/>
              <a:t>         Savivaldybės administracijos direktoriaus įsakymu gimnazija buvo paskirta Bazine mokykla, kurioje egzaminus galėjo laikyti ankstesnių metų abiturientai – </a:t>
            </a:r>
            <a:r>
              <a:rPr lang="lt-LT" b="1" dirty="0" smtClean="0"/>
              <a:t>eksternai</a:t>
            </a:r>
            <a:r>
              <a:rPr lang="lt-LT" dirty="0" smtClean="0"/>
              <a:t>. </a:t>
            </a:r>
          </a:p>
          <a:p>
            <a:pPr marL="0" indent="0" algn="just">
              <a:buNone/>
            </a:pPr>
            <a:r>
              <a:rPr lang="lt-LT" dirty="0"/>
              <a:t> </a:t>
            </a:r>
            <a:r>
              <a:rPr lang="lt-LT" dirty="0" smtClean="0"/>
              <a:t>        Iš viso užsiregistravo 49 kandidatai. Jie pasirinko laikyti 57 egzaminus. Iš jų 17 laikė lietuvių kalbos ir literatūros egzaminą ir 16 matematikos VBE.</a:t>
            </a:r>
          </a:p>
          <a:p>
            <a:pPr marL="0" indent="0" algn="just">
              <a:buNone/>
            </a:pPr>
            <a:r>
              <a:rPr lang="lt-LT" dirty="0"/>
              <a:t> </a:t>
            </a:r>
            <a:r>
              <a:rPr lang="lt-LT" dirty="0" smtClean="0"/>
              <a:t>        Pagrindinė egzaminų sesija prasidėjo birželio 7 d. vyko lietuvių kalbos ir literatūros egzaminas. Baigėsi liepos 2 d. fizikos egzaminu. </a:t>
            </a:r>
          </a:p>
          <a:p>
            <a:pPr marL="0" indent="0" algn="just">
              <a:buNone/>
            </a:pPr>
            <a:r>
              <a:rPr lang="lt-LT" dirty="0"/>
              <a:t> </a:t>
            </a:r>
            <a:r>
              <a:rPr lang="lt-LT" dirty="0" smtClean="0"/>
              <a:t>         Pakartotinėje sesijoje abiturientai galėjo perlaikyti lietuvių kalbos mokyklinį egzaminą, kuris vyko liepos 20 d.  </a:t>
            </a:r>
            <a:endParaRPr lang="lt-LT" dirty="0"/>
          </a:p>
        </p:txBody>
      </p:sp>
    </p:spTree>
    <p:extLst>
      <p:ext uri="{BB962C8B-B14F-4D97-AF65-F5344CB8AC3E}">
        <p14:creationId xmlns:p14="http://schemas.microsoft.com/office/powerpoint/2010/main" val="4132830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pPr algn="ctr"/>
            <a:r>
              <a:rPr lang="lt-LT" altLang="lt-LT" sz="2400" b="1" dirty="0"/>
              <a:t>Abiturientų gavusių aukščiausius VBE įvertinimus skaičius ir (procentas). </a:t>
            </a:r>
            <a:br>
              <a:rPr lang="lt-LT" altLang="lt-LT" sz="2400" b="1" dirty="0"/>
            </a:br>
            <a:r>
              <a:rPr lang="lt-LT" altLang="lt-LT" sz="2400" b="1" dirty="0"/>
              <a:t>Gautų šimtukų skaičius</a:t>
            </a:r>
            <a:endParaRPr lang="lt-LT" sz="2400" dirty="0"/>
          </a:p>
        </p:txBody>
      </p:sp>
      <p:sp>
        <p:nvSpPr>
          <p:cNvPr id="3" name="Turinio vietos rezervavimo ženklas 2"/>
          <p:cNvSpPr>
            <a:spLocks noGrp="1"/>
          </p:cNvSpPr>
          <p:nvPr>
            <p:ph sz="quarter" idx="1"/>
          </p:nvPr>
        </p:nvSpPr>
        <p:spPr>
          <a:xfrm>
            <a:off x="457200" y="1916832"/>
            <a:ext cx="7467600" cy="4557120"/>
          </a:xfrm>
        </p:spPr>
        <p:txBody>
          <a:bodyPr/>
          <a:lstStyle/>
          <a:p>
            <a:pPr>
              <a:buFont typeface="Wingdings" panose="05000000000000000000" pitchFamily="2" charset="2"/>
              <a:buChar char="v"/>
            </a:pPr>
            <a:endParaRPr lang="lt-LT" altLang="lt-LT" dirty="0" smtClean="0">
              <a:sym typeface="Symbol" pitchFamily="18" charset="2"/>
            </a:endParaRPr>
          </a:p>
          <a:p>
            <a:pPr>
              <a:buFont typeface="Wingdings" panose="05000000000000000000" pitchFamily="2" charset="2"/>
              <a:buChar char="v"/>
            </a:pPr>
            <a:r>
              <a:rPr lang="lt-LT" altLang="lt-LT" dirty="0" smtClean="0">
                <a:sym typeface="Symbol" pitchFamily="18" charset="2"/>
              </a:rPr>
              <a:t>2016 </a:t>
            </a:r>
            <a:r>
              <a:rPr lang="lt-LT" altLang="lt-LT" dirty="0">
                <a:sym typeface="Symbol" pitchFamily="18" charset="2"/>
              </a:rPr>
              <a:t>m. 14 </a:t>
            </a:r>
            <a:r>
              <a:rPr lang="lt-LT" altLang="lt-LT" dirty="0"/>
              <a:t>abiturientų</a:t>
            </a:r>
            <a:r>
              <a:rPr lang="lt-LT" altLang="lt-LT" dirty="0">
                <a:sym typeface="Symbol" pitchFamily="18" charset="2"/>
              </a:rPr>
              <a:t> </a:t>
            </a:r>
            <a:r>
              <a:rPr lang="lt-LT" altLang="lt-LT" dirty="0"/>
              <a:t>(5,3 </a:t>
            </a:r>
            <a:r>
              <a:rPr lang="lt-LT" altLang="lt-LT" dirty="0">
                <a:sym typeface="Symbol" pitchFamily="18" charset="2"/>
              </a:rPr>
              <a:t>)      21 šimtukas</a:t>
            </a:r>
          </a:p>
          <a:p>
            <a:pPr>
              <a:buFont typeface="Wingdings" panose="05000000000000000000" pitchFamily="2" charset="2"/>
              <a:buChar char="v"/>
            </a:pPr>
            <a:r>
              <a:rPr lang="lt-LT" altLang="lt-LT" dirty="0">
                <a:sym typeface="Symbol" pitchFamily="18" charset="2"/>
              </a:rPr>
              <a:t>2017 m. 20 abiturientų (9,0 )      26 šimtukai</a:t>
            </a:r>
          </a:p>
          <a:p>
            <a:pPr>
              <a:buFont typeface="Wingdings" panose="05000000000000000000" pitchFamily="2" charset="2"/>
              <a:buChar char="v"/>
            </a:pPr>
            <a:r>
              <a:rPr lang="lt-LT" altLang="lt-LT" dirty="0">
                <a:sym typeface="Symbol" pitchFamily="18" charset="2"/>
              </a:rPr>
              <a:t>2018 m. 30 abiturientų (</a:t>
            </a:r>
            <a:r>
              <a:rPr lang="lt-LT" altLang="lt-LT" b="1" dirty="0">
                <a:sym typeface="Symbol" pitchFamily="18" charset="2"/>
              </a:rPr>
              <a:t>13,5 </a:t>
            </a:r>
            <a:r>
              <a:rPr lang="lt-LT" altLang="lt-LT" dirty="0">
                <a:sym typeface="Symbol" pitchFamily="18" charset="2"/>
              </a:rPr>
              <a:t>)   </a:t>
            </a:r>
            <a:r>
              <a:rPr lang="lt-LT" altLang="lt-LT" dirty="0" smtClean="0">
                <a:sym typeface="Symbol" pitchFamily="18" charset="2"/>
              </a:rPr>
              <a:t> </a:t>
            </a:r>
            <a:r>
              <a:rPr lang="lt-LT" altLang="lt-LT" b="1" dirty="0" smtClean="0">
                <a:sym typeface="Symbol" pitchFamily="18" charset="2"/>
              </a:rPr>
              <a:t>45</a:t>
            </a:r>
            <a:r>
              <a:rPr lang="lt-LT" altLang="lt-LT" dirty="0" smtClean="0">
                <a:sym typeface="Symbol" pitchFamily="18" charset="2"/>
              </a:rPr>
              <a:t> </a:t>
            </a:r>
            <a:r>
              <a:rPr lang="lt-LT" altLang="lt-LT" dirty="0">
                <a:sym typeface="Symbol" pitchFamily="18" charset="2"/>
              </a:rPr>
              <a:t>šimtukai</a:t>
            </a:r>
          </a:p>
          <a:p>
            <a:pPr>
              <a:buFont typeface="Wingdings" panose="05000000000000000000" pitchFamily="2" charset="2"/>
              <a:buChar char="v"/>
            </a:pPr>
            <a:r>
              <a:rPr lang="lt-LT" altLang="lt-LT" dirty="0">
                <a:sym typeface="Symbol" pitchFamily="18" charset="2"/>
              </a:rPr>
              <a:t>2019 m. 22 abiturientai (11 )      31 šimtukas</a:t>
            </a:r>
          </a:p>
          <a:p>
            <a:pPr>
              <a:buFont typeface="Wingdings" panose="05000000000000000000" pitchFamily="2" charset="2"/>
              <a:buChar char="v"/>
            </a:pPr>
            <a:r>
              <a:rPr lang="lt-LT" altLang="lt-LT" dirty="0">
                <a:sym typeface="Symbol" pitchFamily="18" charset="2"/>
              </a:rPr>
              <a:t>2020 m. 22 abiturientai (11,6 )   27 šimtukai</a:t>
            </a:r>
          </a:p>
          <a:p>
            <a:pPr>
              <a:buFont typeface="Wingdings" panose="05000000000000000000" pitchFamily="2" charset="2"/>
              <a:buChar char="v"/>
            </a:pPr>
            <a:r>
              <a:rPr lang="lt-LT" altLang="lt-LT" dirty="0">
                <a:sym typeface="Symbol" pitchFamily="18" charset="2"/>
              </a:rPr>
              <a:t>2021 m. </a:t>
            </a:r>
            <a:r>
              <a:rPr lang="lt-LT" altLang="lt-LT" dirty="0" smtClean="0">
                <a:sym typeface="Symbol" pitchFamily="18" charset="2"/>
              </a:rPr>
              <a:t>15 abiturientų  (9,4</a:t>
            </a:r>
            <a:r>
              <a:rPr lang="lt-LT" altLang="lt-LT" dirty="0">
                <a:sym typeface="Symbol" pitchFamily="18" charset="2"/>
              </a:rPr>
              <a:t> </a:t>
            </a:r>
            <a:r>
              <a:rPr lang="lt-LT" altLang="lt-LT" dirty="0" smtClean="0">
                <a:sym typeface="Symbol" pitchFamily="18" charset="2"/>
              </a:rPr>
              <a:t>)     21 šimtukas</a:t>
            </a:r>
          </a:p>
          <a:p>
            <a:pPr>
              <a:buFont typeface="Wingdings" panose="05000000000000000000" pitchFamily="2" charset="2"/>
              <a:buChar char="v"/>
            </a:pPr>
            <a:r>
              <a:rPr lang="lt-LT" altLang="lt-LT" dirty="0" smtClean="0">
                <a:sym typeface="Symbol" pitchFamily="18" charset="2"/>
              </a:rPr>
              <a:t>2022 m.  ???</a:t>
            </a:r>
            <a:endParaRPr lang="lt-LT" altLang="lt-LT" dirty="0">
              <a:sym typeface="Symbol" pitchFamily="18" charset="2"/>
            </a:endParaRPr>
          </a:p>
          <a:p>
            <a:pPr>
              <a:buFont typeface="Wingdings" panose="05000000000000000000" pitchFamily="2" charset="2"/>
              <a:buChar char="v"/>
            </a:pPr>
            <a:endParaRPr lang="lt-LT" dirty="0"/>
          </a:p>
        </p:txBody>
      </p:sp>
    </p:spTree>
    <p:extLst>
      <p:ext uri="{BB962C8B-B14F-4D97-AF65-F5344CB8AC3E}">
        <p14:creationId xmlns:p14="http://schemas.microsoft.com/office/powerpoint/2010/main" val="4259769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altLang="lt-LT" sz="2800" b="1" dirty="0"/>
              <a:t>Abiturientai gavę du ir daugiau šimtukų</a:t>
            </a:r>
            <a:endParaRPr lang="lt-LT" dirty="0"/>
          </a:p>
        </p:txBody>
      </p:sp>
      <p:sp>
        <p:nvSpPr>
          <p:cNvPr id="3" name="Turinio vietos rezervavimo ženklas 2"/>
          <p:cNvSpPr>
            <a:spLocks noGrp="1"/>
          </p:cNvSpPr>
          <p:nvPr>
            <p:ph sz="quarter" idx="1"/>
          </p:nvPr>
        </p:nvSpPr>
        <p:spPr>
          <a:xfrm>
            <a:off x="457200" y="1412776"/>
            <a:ext cx="7467600" cy="5256584"/>
          </a:xfrm>
        </p:spPr>
        <p:txBody>
          <a:bodyPr>
            <a:normAutofit fontScale="92500" lnSpcReduction="20000"/>
          </a:bodyPr>
          <a:lstStyle/>
          <a:p>
            <a:pPr>
              <a:lnSpc>
                <a:spcPct val="80000"/>
              </a:lnSpc>
              <a:buFont typeface="Wingdings" panose="05000000000000000000" pitchFamily="2" charset="2"/>
              <a:buChar char="v"/>
            </a:pPr>
            <a:endParaRPr lang="lt-LT" altLang="lt-LT" b="1" dirty="0" smtClean="0"/>
          </a:p>
          <a:p>
            <a:pPr>
              <a:lnSpc>
                <a:spcPct val="80000"/>
              </a:lnSpc>
              <a:buFont typeface="Wingdings" panose="05000000000000000000" pitchFamily="2" charset="2"/>
              <a:buChar char="v"/>
            </a:pPr>
            <a:r>
              <a:rPr lang="lt-LT" altLang="lt-LT" b="1" dirty="0" smtClean="0"/>
              <a:t>2017 </a:t>
            </a:r>
            <a:r>
              <a:rPr lang="lt-LT" altLang="lt-LT" dirty="0"/>
              <a:t>m. </a:t>
            </a:r>
            <a:r>
              <a:rPr lang="lt-LT" altLang="lt-LT" dirty="0" smtClean="0"/>
              <a:t>Milda </a:t>
            </a:r>
            <a:r>
              <a:rPr lang="lt-LT" altLang="lt-LT" dirty="0" err="1"/>
              <a:t>Domantaitė</a:t>
            </a:r>
            <a:r>
              <a:rPr lang="lt-LT" altLang="lt-LT" dirty="0"/>
              <a:t>   </a:t>
            </a:r>
            <a:r>
              <a:rPr lang="lt-LT" altLang="lt-LT" dirty="0" smtClean="0"/>
              <a:t>   3 </a:t>
            </a:r>
            <a:r>
              <a:rPr lang="lt-LT" altLang="lt-LT" dirty="0"/>
              <a:t>šimtukai</a:t>
            </a:r>
          </a:p>
          <a:p>
            <a:pPr marL="0" indent="0">
              <a:lnSpc>
                <a:spcPct val="80000"/>
              </a:lnSpc>
              <a:buNone/>
            </a:pPr>
            <a:r>
              <a:rPr lang="lt-LT" altLang="lt-LT" dirty="0"/>
              <a:t>                 </a:t>
            </a:r>
            <a:r>
              <a:rPr lang="lt-LT" altLang="lt-LT" dirty="0" smtClean="0"/>
              <a:t> </a:t>
            </a:r>
            <a:r>
              <a:rPr lang="lt-LT" altLang="lt-LT" dirty="0" err="1" smtClean="0"/>
              <a:t>Armandas</a:t>
            </a:r>
            <a:r>
              <a:rPr lang="lt-LT" altLang="lt-LT" dirty="0" smtClean="0"/>
              <a:t> </a:t>
            </a:r>
            <a:r>
              <a:rPr lang="lt-LT" altLang="lt-LT" dirty="0"/>
              <a:t>Aidulis    </a:t>
            </a:r>
            <a:r>
              <a:rPr lang="lt-LT" altLang="lt-LT" dirty="0" smtClean="0"/>
              <a:t>  2 </a:t>
            </a:r>
            <a:r>
              <a:rPr lang="lt-LT" altLang="lt-LT" dirty="0"/>
              <a:t>šimtukai </a:t>
            </a:r>
          </a:p>
          <a:p>
            <a:pPr marL="0" indent="0">
              <a:lnSpc>
                <a:spcPct val="80000"/>
              </a:lnSpc>
              <a:buNone/>
            </a:pPr>
            <a:r>
              <a:rPr lang="lt-LT" altLang="lt-LT" dirty="0"/>
              <a:t>                </a:t>
            </a:r>
            <a:r>
              <a:rPr lang="lt-LT" altLang="lt-LT" dirty="0" smtClean="0"/>
              <a:t>  </a:t>
            </a:r>
            <a:r>
              <a:rPr lang="lt-LT" altLang="lt-LT" dirty="0"/>
              <a:t>Ignas Matusevičius </a:t>
            </a:r>
            <a:r>
              <a:rPr lang="lt-LT" altLang="lt-LT" dirty="0" smtClean="0"/>
              <a:t>   2 </a:t>
            </a:r>
            <a:r>
              <a:rPr lang="lt-LT" altLang="lt-LT" dirty="0"/>
              <a:t>šimtukai </a:t>
            </a:r>
          </a:p>
          <a:p>
            <a:pPr marL="0" indent="0">
              <a:lnSpc>
                <a:spcPct val="80000"/>
              </a:lnSpc>
              <a:buNone/>
            </a:pPr>
            <a:r>
              <a:rPr lang="lt-LT" altLang="lt-LT" dirty="0"/>
              <a:t>                 </a:t>
            </a:r>
            <a:r>
              <a:rPr lang="lt-LT" altLang="lt-LT" dirty="0" smtClean="0"/>
              <a:t> </a:t>
            </a:r>
            <a:r>
              <a:rPr lang="lt-LT" altLang="lt-LT" dirty="0" err="1" smtClean="0"/>
              <a:t>Ainoras</a:t>
            </a:r>
            <a:r>
              <a:rPr lang="lt-LT" altLang="lt-LT" dirty="0" smtClean="0"/>
              <a:t> </a:t>
            </a:r>
            <a:r>
              <a:rPr lang="lt-LT" altLang="lt-LT" dirty="0"/>
              <a:t>Žukauskas  </a:t>
            </a:r>
            <a:r>
              <a:rPr lang="lt-LT" altLang="lt-LT" dirty="0" smtClean="0"/>
              <a:t>  2 </a:t>
            </a:r>
            <a:r>
              <a:rPr lang="lt-LT" altLang="lt-LT" dirty="0"/>
              <a:t>šimtukai </a:t>
            </a:r>
          </a:p>
          <a:p>
            <a:pPr marL="0" indent="0">
              <a:lnSpc>
                <a:spcPct val="80000"/>
              </a:lnSpc>
              <a:buNone/>
            </a:pPr>
            <a:r>
              <a:rPr lang="lt-LT" altLang="lt-LT" dirty="0"/>
              <a:t>                </a:t>
            </a:r>
            <a:r>
              <a:rPr lang="lt-LT" altLang="lt-LT" dirty="0" smtClean="0"/>
              <a:t>  </a:t>
            </a:r>
            <a:r>
              <a:rPr lang="lt-LT" altLang="lt-LT" dirty="0"/>
              <a:t>Akvilė </a:t>
            </a:r>
            <a:r>
              <a:rPr lang="lt-LT" altLang="lt-LT" dirty="0" err="1"/>
              <a:t>Vitkauskaitė</a:t>
            </a:r>
            <a:r>
              <a:rPr lang="lt-LT" altLang="lt-LT" dirty="0"/>
              <a:t>  </a:t>
            </a:r>
            <a:r>
              <a:rPr lang="lt-LT" altLang="lt-LT" dirty="0" smtClean="0"/>
              <a:t> 2 </a:t>
            </a:r>
            <a:r>
              <a:rPr lang="lt-LT" altLang="lt-LT" dirty="0"/>
              <a:t>šimtukai </a:t>
            </a:r>
            <a:endParaRPr lang="lt-LT" altLang="lt-LT" dirty="0" smtClean="0"/>
          </a:p>
          <a:p>
            <a:pPr>
              <a:lnSpc>
                <a:spcPct val="80000"/>
              </a:lnSpc>
              <a:buFont typeface="Wingdings" panose="05000000000000000000" pitchFamily="2" charset="2"/>
              <a:buChar char="v"/>
            </a:pPr>
            <a:r>
              <a:rPr lang="lt-LT" altLang="lt-LT" b="1" dirty="0" smtClean="0"/>
              <a:t>2018 m. </a:t>
            </a:r>
            <a:r>
              <a:rPr lang="lt-LT" altLang="lt-LT" dirty="0"/>
              <a:t>Gabrielė </a:t>
            </a:r>
            <a:r>
              <a:rPr lang="lt-LT" altLang="lt-LT" dirty="0" err="1"/>
              <a:t>Lelkaitė</a:t>
            </a:r>
            <a:r>
              <a:rPr lang="lt-LT" altLang="lt-LT" dirty="0"/>
              <a:t>     </a:t>
            </a:r>
            <a:r>
              <a:rPr lang="lt-LT" altLang="lt-LT" dirty="0" smtClean="0"/>
              <a:t>  4 </a:t>
            </a:r>
            <a:r>
              <a:rPr lang="lt-LT" altLang="lt-LT" dirty="0"/>
              <a:t>šimtukai</a:t>
            </a:r>
          </a:p>
          <a:p>
            <a:pPr marL="0" indent="0">
              <a:lnSpc>
                <a:spcPct val="80000"/>
              </a:lnSpc>
              <a:buNone/>
            </a:pPr>
            <a:r>
              <a:rPr lang="lt-LT" altLang="lt-LT" dirty="0"/>
              <a:t>                   </a:t>
            </a:r>
            <a:r>
              <a:rPr lang="lt-LT" altLang="lt-LT" dirty="0" smtClean="0"/>
              <a:t>Paulius </a:t>
            </a:r>
            <a:r>
              <a:rPr lang="lt-LT" altLang="lt-LT" dirty="0"/>
              <a:t>Subačius       3 šimtukai</a:t>
            </a:r>
          </a:p>
          <a:p>
            <a:pPr marL="0" indent="0">
              <a:lnSpc>
                <a:spcPct val="80000"/>
              </a:lnSpc>
              <a:buNone/>
            </a:pPr>
            <a:r>
              <a:rPr lang="lt-LT" altLang="lt-LT" dirty="0"/>
              <a:t>                   </a:t>
            </a:r>
            <a:r>
              <a:rPr lang="lt-LT" altLang="lt-LT" dirty="0" smtClean="0"/>
              <a:t>Gabija </a:t>
            </a:r>
            <a:r>
              <a:rPr lang="lt-LT" altLang="lt-LT" dirty="0" err="1"/>
              <a:t>Tubelevičiūtė</a:t>
            </a:r>
            <a:r>
              <a:rPr lang="lt-LT" altLang="lt-LT" dirty="0"/>
              <a:t> </a:t>
            </a:r>
            <a:r>
              <a:rPr lang="lt-LT" altLang="lt-LT" dirty="0" smtClean="0"/>
              <a:t>3 </a:t>
            </a:r>
            <a:r>
              <a:rPr lang="lt-LT" altLang="lt-LT" dirty="0"/>
              <a:t>šimtukai</a:t>
            </a:r>
          </a:p>
          <a:p>
            <a:pPr marL="0" indent="0">
              <a:lnSpc>
                <a:spcPct val="80000"/>
              </a:lnSpc>
              <a:buNone/>
            </a:pPr>
            <a:r>
              <a:rPr lang="lt-LT" altLang="lt-LT" dirty="0"/>
              <a:t>                   </a:t>
            </a:r>
            <a:r>
              <a:rPr lang="lt-LT" altLang="lt-LT" dirty="0" smtClean="0"/>
              <a:t>Gabija </a:t>
            </a:r>
            <a:r>
              <a:rPr lang="lt-LT" altLang="lt-LT" dirty="0" err="1"/>
              <a:t>Dumšaitė</a:t>
            </a:r>
            <a:r>
              <a:rPr lang="lt-LT" altLang="lt-LT" dirty="0"/>
              <a:t>       </a:t>
            </a:r>
            <a:r>
              <a:rPr lang="lt-LT" altLang="lt-LT" dirty="0" smtClean="0"/>
              <a:t> 2 </a:t>
            </a:r>
            <a:r>
              <a:rPr lang="lt-LT" altLang="lt-LT" dirty="0"/>
              <a:t>šimtukai</a:t>
            </a:r>
          </a:p>
          <a:p>
            <a:pPr marL="0" indent="0">
              <a:lnSpc>
                <a:spcPct val="80000"/>
              </a:lnSpc>
              <a:buNone/>
            </a:pPr>
            <a:r>
              <a:rPr lang="lt-LT" altLang="lt-LT" dirty="0"/>
              <a:t>                   </a:t>
            </a:r>
            <a:r>
              <a:rPr lang="lt-LT" altLang="lt-LT" dirty="0" smtClean="0"/>
              <a:t>Aistė </a:t>
            </a:r>
            <a:r>
              <a:rPr lang="lt-LT" altLang="lt-LT" dirty="0" err="1"/>
              <a:t>Jaudegytė</a:t>
            </a:r>
            <a:r>
              <a:rPr lang="lt-LT" altLang="lt-LT" dirty="0"/>
              <a:t>        </a:t>
            </a:r>
            <a:r>
              <a:rPr lang="lt-LT" altLang="lt-LT" dirty="0" smtClean="0"/>
              <a:t> 2 </a:t>
            </a:r>
            <a:r>
              <a:rPr lang="lt-LT" altLang="lt-LT" dirty="0"/>
              <a:t>šimtukai</a:t>
            </a:r>
          </a:p>
          <a:p>
            <a:pPr marL="0" indent="0">
              <a:lnSpc>
                <a:spcPct val="80000"/>
              </a:lnSpc>
              <a:buNone/>
            </a:pPr>
            <a:r>
              <a:rPr lang="lt-LT" altLang="lt-LT" dirty="0"/>
              <a:t>                  </a:t>
            </a:r>
            <a:r>
              <a:rPr lang="lt-LT" altLang="lt-LT" dirty="0" smtClean="0"/>
              <a:t> </a:t>
            </a:r>
            <a:r>
              <a:rPr lang="lt-LT" altLang="lt-LT" dirty="0"/>
              <a:t>Gvidas Kučinskas      </a:t>
            </a:r>
            <a:r>
              <a:rPr lang="lt-LT" altLang="lt-LT" dirty="0" smtClean="0"/>
              <a:t>2 </a:t>
            </a:r>
            <a:r>
              <a:rPr lang="lt-LT" altLang="lt-LT" dirty="0"/>
              <a:t>šimtukai</a:t>
            </a:r>
          </a:p>
          <a:p>
            <a:pPr marL="0" indent="0">
              <a:lnSpc>
                <a:spcPct val="80000"/>
              </a:lnSpc>
              <a:buNone/>
            </a:pPr>
            <a:r>
              <a:rPr lang="lt-LT" altLang="lt-LT" dirty="0"/>
              <a:t>                   </a:t>
            </a:r>
            <a:r>
              <a:rPr lang="lt-LT" altLang="lt-LT" dirty="0" smtClean="0"/>
              <a:t>Paulius </a:t>
            </a:r>
            <a:r>
              <a:rPr lang="lt-LT" altLang="lt-LT" dirty="0"/>
              <a:t>Mačiulaitis   </a:t>
            </a:r>
            <a:r>
              <a:rPr lang="lt-LT" altLang="lt-LT" dirty="0" smtClean="0"/>
              <a:t> 2 </a:t>
            </a:r>
            <a:r>
              <a:rPr lang="lt-LT" altLang="lt-LT" dirty="0"/>
              <a:t>šimtukai</a:t>
            </a:r>
          </a:p>
          <a:p>
            <a:pPr marL="0" indent="0">
              <a:lnSpc>
                <a:spcPct val="80000"/>
              </a:lnSpc>
              <a:buNone/>
            </a:pPr>
            <a:r>
              <a:rPr lang="lt-LT" altLang="lt-LT" dirty="0"/>
              <a:t>                   </a:t>
            </a:r>
            <a:r>
              <a:rPr lang="lt-LT" altLang="lt-LT" dirty="0" err="1" smtClean="0"/>
              <a:t>Rugilė</a:t>
            </a:r>
            <a:r>
              <a:rPr lang="lt-LT" altLang="lt-LT" dirty="0" smtClean="0"/>
              <a:t> </a:t>
            </a:r>
            <a:r>
              <a:rPr lang="lt-LT" altLang="lt-LT" dirty="0"/>
              <a:t>Miškinytė        </a:t>
            </a:r>
            <a:r>
              <a:rPr lang="lt-LT" altLang="lt-LT" dirty="0" smtClean="0"/>
              <a:t>2 </a:t>
            </a:r>
            <a:r>
              <a:rPr lang="lt-LT" altLang="lt-LT" dirty="0"/>
              <a:t>šimtukai</a:t>
            </a:r>
          </a:p>
          <a:p>
            <a:pPr marL="0" indent="0">
              <a:lnSpc>
                <a:spcPct val="80000"/>
              </a:lnSpc>
              <a:buNone/>
            </a:pPr>
            <a:r>
              <a:rPr lang="lt-LT" altLang="lt-LT" dirty="0"/>
              <a:t>                   </a:t>
            </a:r>
            <a:r>
              <a:rPr lang="lt-LT" altLang="lt-LT" dirty="0" err="1" smtClean="0"/>
              <a:t>Ausmėja</a:t>
            </a:r>
            <a:r>
              <a:rPr lang="lt-LT" altLang="lt-LT" dirty="0" smtClean="0"/>
              <a:t> </a:t>
            </a:r>
            <a:r>
              <a:rPr lang="lt-LT" altLang="lt-LT" dirty="0" err="1"/>
              <a:t>Uleckaitė</a:t>
            </a:r>
            <a:r>
              <a:rPr lang="lt-LT" altLang="lt-LT" dirty="0"/>
              <a:t>    </a:t>
            </a:r>
            <a:r>
              <a:rPr lang="lt-LT" altLang="lt-LT" dirty="0" smtClean="0"/>
              <a:t> </a:t>
            </a:r>
            <a:r>
              <a:rPr lang="lt-LT" altLang="lt-LT" dirty="0"/>
              <a:t>2 šimtukai</a:t>
            </a:r>
          </a:p>
          <a:p>
            <a:pPr marL="0" indent="0">
              <a:lnSpc>
                <a:spcPct val="80000"/>
              </a:lnSpc>
              <a:buNone/>
            </a:pPr>
            <a:r>
              <a:rPr lang="lt-LT" altLang="lt-LT" dirty="0"/>
              <a:t>                  </a:t>
            </a:r>
            <a:r>
              <a:rPr lang="lt-LT" altLang="lt-LT" dirty="0" smtClean="0"/>
              <a:t> </a:t>
            </a:r>
            <a:r>
              <a:rPr lang="lt-LT" altLang="lt-LT" dirty="0"/>
              <a:t>Simas </a:t>
            </a:r>
            <a:r>
              <a:rPr lang="lt-LT" altLang="lt-LT" dirty="0" err="1"/>
              <a:t>Prūselaitis</a:t>
            </a:r>
            <a:r>
              <a:rPr lang="lt-LT" altLang="lt-LT" dirty="0"/>
              <a:t>      </a:t>
            </a:r>
            <a:r>
              <a:rPr lang="lt-LT" altLang="lt-LT" dirty="0" smtClean="0"/>
              <a:t> 2 </a:t>
            </a:r>
            <a:r>
              <a:rPr lang="lt-LT" altLang="lt-LT" dirty="0"/>
              <a:t>šimtukai</a:t>
            </a:r>
          </a:p>
          <a:p>
            <a:pPr marL="0" indent="0">
              <a:lnSpc>
                <a:spcPct val="80000"/>
              </a:lnSpc>
              <a:buNone/>
            </a:pPr>
            <a:r>
              <a:rPr lang="lt-LT" altLang="lt-LT" dirty="0"/>
              <a:t>                  </a:t>
            </a:r>
            <a:r>
              <a:rPr lang="lt-LT" altLang="lt-LT" dirty="0" smtClean="0"/>
              <a:t> </a:t>
            </a:r>
            <a:r>
              <a:rPr lang="lt-LT" altLang="lt-LT" dirty="0"/>
              <a:t>Emilija Karaliūtė      </a:t>
            </a:r>
            <a:r>
              <a:rPr lang="lt-LT" altLang="lt-LT" dirty="0" smtClean="0"/>
              <a:t> </a:t>
            </a:r>
            <a:r>
              <a:rPr lang="lt-LT" altLang="lt-LT" dirty="0"/>
              <a:t>2 šimtukai</a:t>
            </a:r>
          </a:p>
          <a:p>
            <a:pPr>
              <a:lnSpc>
                <a:spcPct val="80000"/>
              </a:lnSpc>
              <a:buFont typeface="Wingdings" panose="05000000000000000000" pitchFamily="2" charset="2"/>
              <a:buChar char="v"/>
            </a:pPr>
            <a:endParaRPr lang="lt-LT" altLang="lt-LT" b="1" dirty="0"/>
          </a:p>
          <a:p>
            <a:pPr>
              <a:buFont typeface="Wingdings" panose="05000000000000000000" pitchFamily="2" charset="2"/>
              <a:buChar char="v"/>
            </a:pPr>
            <a:endParaRPr lang="lt-LT" dirty="0"/>
          </a:p>
        </p:txBody>
      </p:sp>
    </p:spTree>
    <p:extLst>
      <p:ext uri="{BB962C8B-B14F-4D97-AF65-F5344CB8AC3E}">
        <p14:creationId xmlns:p14="http://schemas.microsoft.com/office/powerpoint/2010/main" val="1121841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ŠMSM pagrindinės </a:t>
            </a:r>
            <a:r>
              <a:rPr lang="lt-LT" altLang="lt-LT" sz="3200" b="1" dirty="0" smtClean="0"/>
              <a:t>2021-2022 </a:t>
            </a:r>
            <a:r>
              <a:rPr lang="lt-LT" altLang="lt-LT" sz="3200" b="1" dirty="0" err="1" smtClean="0"/>
              <a:t>m.m</a:t>
            </a:r>
            <a:r>
              <a:rPr lang="lt-LT" altLang="lt-LT" sz="3200" b="1" dirty="0" smtClean="0"/>
              <a:t>. </a:t>
            </a:r>
            <a:r>
              <a:rPr lang="lt-LT" altLang="lt-LT" sz="3200" b="1" dirty="0"/>
              <a:t>pokyčių kryptys </a:t>
            </a:r>
            <a:endParaRPr lang="lt-LT" sz="3200" dirty="0"/>
          </a:p>
        </p:txBody>
      </p:sp>
      <p:sp>
        <p:nvSpPr>
          <p:cNvPr id="3" name="Turinio vietos rezervavimo ženklas 2"/>
          <p:cNvSpPr>
            <a:spLocks noGrp="1"/>
          </p:cNvSpPr>
          <p:nvPr>
            <p:ph sz="quarter" idx="1"/>
          </p:nvPr>
        </p:nvSpPr>
        <p:spPr/>
        <p:txBody>
          <a:bodyPr>
            <a:normAutofit lnSpcReduction="10000"/>
          </a:bodyPr>
          <a:lstStyle/>
          <a:p>
            <a:pPr marL="0" indent="0">
              <a:buNone/>
            </a:pPr>
            <a:r>
              <a:rPr lang="lt-LT" dirty="0" smtClean="0"/>
              <a:t>      Švietimo </a:t>
            </a:r>
            <a:r>
              <a:rPr lang="lt-LT" dirty="0"/>
              <a:t>forume ministrė J. </a:t>
            </a:r>
            <a:r>
              <a:rPr lang="lt-LT" dirty="0" err="1"/>
              <a:t>Šiugždinienė</a:t>
            </a:r>
            <a:r>
              <a:rPr lang="lt-LT" dirty="0"/>
              <a:t> teigė</a:t>
            </a:r>
            <a:r>
              <a:rPr lang="lt-LT" dirty="0" smtClean="0"/>
              <a:t>:</a:t>
            </a:r>
          </a:p>
          <a:p>
            <a:pPr algn="just">
              <a:buFont typeface="Wingdings" panose="05000000000000000000" pitchFamily="2" charset="2"/>
              <a:buChar char="v"/>
            </a:pPr>
            <a:r>
              <a:rPr lang="lt-LT" dirty="0"/>
              <a:t>„Artėjantys mokslo metai prasideda mokyklose. Viliamės, kad vaikai jose mokysis ir visus ateinančius mokslo metus. Visi to norime, todėl svarbu apsibrėžti, </a:t>
            </a:r>
            <a:r>
              <a:rPr lang="lt-LT" b="1" dirty="0"/>
              <a:t>ką visi mes </a:t>
            </a:r>
            <a:r>
              <a:rPr lang="lt-LT" dirty="0"/>
              <a:t>galime padaryti, kad artėjantys mokslo metai būtų sklandūs, be nereikalingos įtampos, tokie, apie kokius svajoja visa </a:t>
            </a:r>
            <a:r>
              <a:rPr lang="lt-LT" dirty="0" smtClean="0"/>
              <a:t>šveitimo bendruomenė“.</a:t>
            </a:r>
          </a:p>
          <a:p>
            <a:pPr marL="0" indent="0" algn="just">
              <a:buNone/>
            </a:pPr>
            <a:r>
              <a:rPr lang="lt-LT" dirty="0" smtClean="0"/>
              <a:t>    Ministrė </a:t>
            </a:r>
            <a:r>
              <a:rPr lang="lt-LT" dirty="0"/>
              <a:t>akcentavo: </a:t>
            </a:r>
            <a:endParaRPr lang="lt-LT" dirty="0" smtClean="0"/>
          </a:p>
          <a:p>
            <a:pPr algn="just">
              <a:buFont typeface="Wingdings" panose="05000000000000000000" pitchFamily="2" charset="2"/>
              <a:buChar char="v"/>
            </a:pPr>
            <a:r>
              <a:rPr lang="lt-LT" dirty="0"/>
              <a:t>„Mes visi: ministerija, savivaldybė, mokykla, tėveliai esame vienos švietimo sistemos dalis. Kiekvieno vaidmuo, žinoma, yra kitoks, bet ypač svarbus</a:t>
            </a:r>
            <a:r>
              <a:rPr lang="lt-LT" dirty="0" smtClean="0"/>
              <a:t>“.  </a:t>
            </a:r>
            <a:endParaRPr lang="lt-LT" dirty="0"/>
          </a:p>
        </p:txBody>
      </p:sp>
    </p:spTree>
    <p:extLst>
      <p:ext uri="{BB962C8B-B14F-4D97-AF65-F5344CB8AC3E}">
        <p14:creationId xmlns:p14="http://schemas.microsoft.com/office/powerpoint/2010/main" val="957387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2800" b="1" dirty="0"/>
              <a:t>Abiturientai gavę du ir daugiau šimtukų</a:t>
            </a:r>
            <a:endParaRPr lang="lt-LT" sz="2800" dirty="0"/>
          </a:p>
        </p:txBody>
      </p:sp>
      <p:sp>
        <p:nvSpPr>
          <p:cNvPr id="3" name="Turinio vietos rezervavimo ženklas 2"/>
          <p:cNvSpPr>
            <a:spLocks noGrp="1"/>
          </p:cNvSpPr>
          <p:nvPr>
            <p:ph sz="quarter" idx="1"/>
          </p:nvPr>
        </p:nvSpPr>
        <p:spPr/>
        <p:txBody>
          <a:bodyPr/>
          <a:lstStyle/>
          <a:p>
            <a:pPr marL="609600" indent="-609600">
              <a:lnSpc>
                <a:spcPct val="80000"/>
              </a:lnSpc>
            </a:pPr>
            <a:endParaRPr lang="lt-LT" altLang="lt-LT" b="1" dirty="0" smtClean="0"/>
          </a:p>
          <a:p>
            <a:pPr>
              <a:lnSpc>
                <a:spcPct val="80000"/>
              </a:lnSpc>
              <a:buFont typeface="Wingdings" panose="05000000000000000000" pitchFamily="2" charset="2"/>
              <a:buChar char="v"/>
            </a:pPr>
            <a:r>
              <a:rPr lang="lt-LT" altLang="lt-LT" b="1" dirty="0" smtClean="0"/>
              <a:t>2019 </a:t>
            </a:r>
            <a:r>
              <a:rPr lang="lt-LT" altLang="lt-LT" dirty="0"/>
              <a:t>m.  </a:t>
            </a:r>
            <a:r>
              <a:rPr lang="lt-LT" altLang="lt-LT" dirty="0" smtClean="0"/>
              <a:t>  Ieva </a:t>
            </a:r>
            <a:r>
              <a:rPr lang="lt-LT" altLang="lt-LT" dirty="0" err="1"/>
              <a:t>Birštonaitė</a:t>
            </a:r>
            <a:r>
              <a:rPr lang="lt-LT" altLang="lt-LT" dirty="0"/>
              <a:t>          </a:t>
            </a:r>
            <a:r>
              <a:rPr lang="lt-LT" altLang="lt-LT" dirty="0" smtClean="0"/>
              <a:t>     3 </a:t>
            </a:r>
            <a:r>
              <a:rPr lang="lt-LT" altLang="lt-LT" dirty="0"/>
              <a:t>šimtukai</a:t>
            </a:r>
          </a:p>
          <a:p>
            <a:pPr marL="0" indent="0">
              <a:lnSpc>
                <a:spcPct val="80000"/>
              </a:lnSpc>
              <a:buNone/>
            </a:pPr>
            <a:r>
              <a:rPr lang="lt-LT" altLang="lt-LT" dirty="0"/>
              <a:t>                     Augustė </a:t>
            </a:r>
            <a:r>
              <a:rPr lang="lt-LT" altLang="lt-LT" dirty="0" err="1"/>
              <a:t>Ryselytė</a:t>
            </a:r>
            <a:r>
              <a:rPr lang="lt-LT" altLang="lt-LT" dirty="0"/>
              <a:t>        </a:t>
            </a:r>
            <a:r>
              <a:rPr lang="lt-LT" altLang="lt-LT" dirty="0" smtClean="0"/>
              <a:t>     3 </a:t>
            </a:r>
            <a:r>
              <a:rPr lang="lt-LT" altLang="lt-LT" dirty="0"/>
              <a:t>šimtukai</a:t>
            </a:r>
          </a:p>
          <a:p>
            <a:pPr marL="0" indent="0">
              <a:lnSpc>
                <a:spcPct val="80000"/>
              </a:lnSpc>
              <a:buNone/>
            </a:pPr>
            <a:r>
              <a:rPr lang="lt-LT" altLang="lt-LT" dirty="0"/>
              <a:t>                     </a:t>
            </a:r>
            <a:r>
              <a:rPr lang="lt-LT" altLang="lt-LT" dirty="0" err="1"/>
              <a:t>Viltenė</a:t>
            </a:r>
            <a:r>
              <a:rPr lang="lt-LT" altLang="lt-LT" dirty="0"/>
              <a:t> </a:t>
            </a:r>
            <a:r>
              <a:rPr lang="lt-LT" altLang="lt-LT" dirty="0" err="1"/>
              <a:t>Čibirkaitė</a:t>
            </a:r>
            <a:r>
              <a:rPr lang="lt-LT" altLang="lt-LT" dirty="0"/>
              <a:t>       </a:t>
            </a:r>
            <a:r>
              <a:rPr lang="lt-LT" altLang="lt-LT" dirty="0" smtClean="0"/>
              <a:t>     2 </a:t>
            </a:r>
            <a:r>
              <a:rPr lang="lt-LT" altLang="lt-LT" dirty="0"/>
              <a:t>šimtukai</a:t>
            </a:r>
          </a:p>
          <a:p>
            <a:pPr marL="0" indent="0">
              <a:lnSpc>
                <a:spcPct val="80000"/>
              </a:lnSpc>
              <a:buNone/>
            </a:pPr>
            <a:r>
              <a:rPr lang="lt-LT" altLang="lt-LT" dirty="0"/>
              <a:t>                     Rytis Domarkas           </a:t>
            </a:r>
            <a:r>
              <a:rPr lang="lt-LT" altLang="lt-LT" dirty="0" smtClean="0"/>
              <a:t>    2 </a:t>
            </a:r>
            <a:r>
              <a:rPr lang="lt-LT" altLang="lt-LT" dirty="0"/>
              <a:t>šimtukai</a:t>
            </a:r>
          </a:p>
          <a:p>
            <a:pPr marL="0" indent="0">
              <a:lnSpc>
                <a:spcPct val="80000"/>
              </a:lnSpc>
              <a:buNone/>
            </a:pPr>
            <a:r>
              <a:rPr lang="lt-LT" altLang="lt-LT" dirty="0"/>
              <a:t>                     Aušra Marcinkevičiūtė  </a:t>
            </a:r>
            <a:r>
              <a:rPr lang="lt-LT" altLang="lt-LT" dirty="0" smtClean="0"/>
              <a:t>  2 </a:t>
            </a:r>
            <a:r>
              <a:rPr lang="lt-LT" altLang="lt-LT" dirty="0"/>
              <a:t>šimtukai</a:t>
            </a:r>
          </a:p>
          <a:p>
            <a:pPr marL="0" indent="0">
              <a:lnSpc>
                <a:spcPct val="80000"/>
              </a:lnSpc>
              <a:buNone/>
            </a:pPr>
            <a:r>
              <a:rPr lang="lt-LT" altLang="lt-LT" dirty="0"/>
              <a:t>                     Milda Stachnevičiūtė    </a:t>
            </a:r>
            <a:r>
              <a:rPr lang="lt-LT" altLang="lt-LT" dirty="0" smtClean="0"/>
              <a:t>   2 </a:t>
            </a:r>
            <a:r>
              <a:rPr lang="lt-LT" altLang="lt-LT" dirty="0"/>
              <a:t>šimtukai</a:t>
            </a:r>
          </a:p>
          <a:p>
            <a:pPr marL="0" indent="0">
              <a:lnSpc>
                <a:spcPct val="80000"/>
              </a:lnSpc>
              <a:buNone/>
            </a:pPr>
            <a:r>
              <a:rPr lang="lt-LT" altLang="lt-LT" dirty="0"/>
              <a:t>                     Augustinas Labutis     </a:t>
            </a:r>
            <a:r>
              <a:rPr lang="lt-LT" altLang="lt-LT" dirty="0" smtClean="0"/>
              <a:t>     2 šimtukai</a:t>
            </a:r>
          </a:p>
          <a:p>
            <a:pPr>
              <a:lnSpc>
                <a:spcPct val="80000"/>
              </a:lnSpc>
              <a:buFont typeface="Wingdings" panose="05000000000000000000" pitchFamily="2" charset="2"/>
              <a:buChar char="v"/>
            </a:pPr>
            <a:r>
              <a:rPr lang="lt-LT" altLang="lt-LT" b="1" dirty="0" smtClean="0"/>
              <a:t>2020 m.    </a:t>
            </a:r>
            <a:r>
              <a:rPr lang="lt-LT" altLang="lt-LT" dirty="0" smtClean="0"/>
              <a:t>Monika </a:t>
            </a:r>
            <a:r>
              <a:rPr lang="lt-LT" altLang="lt-LT" dirty="0" err="1" smtClean="0"/>
              <a:t>Bačkieriūtė</a:t>
            </a:r>
            <a:r>
              <a:rPr lang="lt-LT" altLang="lt-LT" dirty="0" smtClean="0"/>
              <a:t>          3 šimtukai</a:t>
            </a:r>
          </a:p>
          <a:p>
            <a:pPr marL="0" indent="0">
              <a:lnSpc>
                <a:spcPct val="80000"/>
              </a:lnSpc>
              <a:buNone/>
            </a:pPr>
            <a:r>
              <a:rPr lang="lt-LT" altLang="lt-LT" dirty="0" smtClean="0"/>
              <a:t>                     Miglė </a:t>
            </a:r>
            <a:r>
              <a:rPr lang="lt-LT" altLang="lt-LT" dirty="0" err="1" smtClean="0"/>
              <a:t>Lenkauskaitė</a:t>
            </a:r>
            <a:r>
              <a:rPr lang="lt-LT" altLang="lt-LT" dirty="0" smtClean="0"/>
              <a:t>          3 šimtukai</a:t>
            </a:r>
            <a:endParaRPr lang="lt-LT" altLang="lt-LT" dirty="0"/>
          </a:p>
          <a:p>
            <a:pPr marL="0" indent="0">
              <a:buNone/>
            </a:pPr>
            <a:r>
              <a:rPr lang="lt-LT" dirty="0" smtClean="0"/>
              <a:t>                     </a:t>
            </a:r>
            <a:r>
              <a:rPr lang="lt-LT" dirty="0" err="1" smtClean="0"/>
              <a:t>Saulena</a:t>
            </a:r>
            <a:r>
              <a:rPr lang="lt-LT" dirty="0" smtClean="0"/>
              <a:t> Kavaliauskaitė   2 šimtukai</a:t>
            </a:r>
            <a:endParaRPr lang="lt-LT" dirty="0"/>
          </a:p>
        </p:txBody>
      </p:sp>
    </p:spTree>
    <p:extLst>
      <p:ext uri="{BB962C8B-B14F-4D97-AF65-F5344CB8AC3E}">
        <p14:creationId xmlns:p14="http://schemas.microsoft.com/office/powerpoint/2010/main" val="2347980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2800" b="1" dirty="0"/>
              <a:t>Geriausi </a:t>
            </a:r>
            <a:r>
              <a:rPr lang="lt-LT" altLang="lt-LT" sz="2800" b="1" dirty="0" smtClean="0"/>
              <a:t>2021 </a:t>
            </a:r>
            <a:r>
              <a:rPr lang="lt-LT" altLang="lt-LT" sz="2800" b="1" dirty="0"/>
              <a:t>m. abiturientų valstybinių egzaminų pasiekimai</a:t>
            </a:r>
            <a:r>
              <a:rPr lang="lt-LT" altLang="lt-LT" sz="2800" dirty="0"/>
              <a:t> </a:t>
            </a:r>
            <a:endParaRPr lang="lt-LT" sz="2800" dirty="0"/>
          </a:p>
        </p:txBody>
      </p:sp>
      <p:sp>
        <p:nvSpPr>
          <p:cNvPr id="3" name="Turinio vietos rezervavimo ženklas 2"/>
          <p:cNvSpPr>
            <a:spLocks noGrp="1"/>
          </p:cNvSpPr>
          <p:nvPr>
            <p:ph sz="quarter" idx="1"/>
          </p:nvPr>
        </p:nvSpPr>
        <p:spPr>
          <a:xfrm>
            <a:off x="457200" y="1600200"/>
            <a:ext cx="8075240" cy="4873752"/>
          </a:xfrm>
        </p:spPr>
        <p:txBody>
          <a:bodyPr>
            <a:normAutofit lnSpcReduction="10000"/>
          </a:bodyPr>
          <a:lstStyle/>
          <a:p>
            <a:pPr marL="0" indent="0">
              <a:buNone/>
            </a:pPr>
            <a:endParaRPr lang="lt-LT" dirty="0" smtClean="0"/>
          </a:p>
          <a:p>
            <a:pPr marL="609600" indent="-609600">
              <a:lnSpc>
                <a:spcPct val="80000"/>
              </a:lnSpc>
              <a:buNone/>
            </a:pPr>
            <a:r>
              <a:rPr lang="lt-LT" altLang="lt-LT" b="1" dirty="0" smtClean="0"/>
              <a:t>2021 </a:t>
            </a:r>
            <a:r>
              <a:rPr lang="lt-LT" altLang="lt-LT" dirty="0"/>
              <a:t>m. geriausius įvertinimus </a:t>
            </a:r>
            <a:r>
              <a:rPr lang="lt-LT" altLang="lt-LT" dirty="0" smtClean="0"/>
              <a:t>gavo 15 abiturientų. </a:t>
            </a:r>
            <a:r>
              <a:rPr lang="lt-LT" altLang="lt-LT" dirty="0"/>
              <a:t>Jie gavo </a:t>
            </a:r>
            <a:r>
              <a:rPr lang="lt-LT" altLang="lt-LT" dirty="0" smtClean="0"/>
              <a:t>21 šimtuką </a:t>
            </a:r>
            <a:r>
              <a:rPr lang="lt-LT" altLang="lt-LT" dirty="0"/>
              <a:t>ir 5 devyniasdešimt devynetukus.</a:t>
            </a:r>
          </a:p>
          <a:p>
            <a:pPr>
              <a:lnSpc>
                <a:spcPct val="80000"/>
              </a:lnSpc>
              <a:buFont typeface="Wingdings" panose="05000000000000000000" pitchFamily="2" charset="2"/>
              <a:buChar char="v"/>
            </a:pPr>
            <a:r>
              <a:rPr lang="lt-LT" altLang="lt-LT" b="1" dirty="0" smtClean="0"/>
              <a:t>Mykolas </a:t>
            </a:r>
            <a:r>
              <a:rPr lang="lt-LT" altLang="lt-LT" b="1" dirty="0" err="1" smtClean="0"/>
              <a:t>Kralikas</a:t>
            </a:r>
            <a:r>
              <a:rPr lang="lt-LT" altLang="lt-LT" b="1" dirty="0" smtClean="0"/>
              <a:t>, </a:t>
            </a:r>
            <a:r>
              <a:rPr lang="lt-LT" altLang="lt-LT" dirty="0"/>
              <a:t>lietuvių k. ir literatūra 100,</a:t>
            </a:r>
            <a:r>
              <a:rPr lang="lt-LT" altLang="lt-LT" b="1" dirty="0"/>
              <a:t> </a:t>
            </a:r>
            <a:r>
              <a:rPr lang="lt-LT" altLang="lt-LT" dirty="0"/>
              <a:t>matematika</a:t>
            </a:r>
            <a:r>
              <a:rPr lang="lt-LT" altLang="lt-LT" b="1" dirty="0"/>
              <a:t> </a:t>
            </a:r>
            <a:r>
              <a:rPr lang="lt-LT" altLang="lt-LT" dirty="0"/>
              <a:t>100,</a:t>
            </a:r>
            <a:r>
              <a:rPr lang="lt-LT" altLang="lt-LT" b="1" dirty="0" smtClean="0"/>
              <a:t> </a:t>
            </a:r>
            <a:r>
              <a:rPr lang="lt-LT" altLang="lt-LT" dirty="0" smtClean="0"/>
              <a:t> </a:t>
            </a:r>
            <a:r>
              <a:rPr lang="lt-LT" altLang="lt-LT" dirty="0"/>
              <a:t>anglų k. </a:t>
            </a:r>
            <a:r>
              <a:rPr lang="lt-LT" altLang="lt-LT" dirty="0" smtClean="0"/>
              <a:t>100, istorija </a:t>
            </a:r>
            <a:r>
              <a:rPr lang="lt-LT" altLang="lt-LT" dirty="0"/>
              <a:t>100</a:t>
            </a:r>
            <a:r>
              <a:rPr lang="lt-LT" altLang="lt-LT" dirty="0" smtClean="0"/>
              <a:t>, biologija </a:t>
            </a:r>
            <a:r>
              <a:rPr lang="lt-LT" altLang="lt-LT" dirty="0"/>
              <a:t>100.</a:t>
            </a:r>
          </a:p>
          <a:p>
            <a:pPr>
              <a:lnSpc>
                <a:spcPct val="80000"/>
              </a:lnSpc>
              <a:buFont typeface="Wingdings" panose="05000000000000000000" pitchFamily="2" charset="2"/>
              <a:buChar char="v"/>
            </a:pPr>
            <a:r>
              <a:rPr lang="lt-LT" altLang="lt-LT" b="1" dirty="0" smtClean="0"/>
              <a:t>Marius Danilevičius, </a:t>
            </a:r>
            <a:r>
              <a:rPr lang="lt-LT" altLang="lt-LT" dirty="0"/>
              <a:t>lietuvių k. ir literatūra 100,</a:t>
            </a:r>
            <a:r>
              <a:rPr lang="lt-LT" altLang="lt-LT" b="1" dirty="0"/>
              <a:t> </a:t>
            </a:r>
            <a:r>
              <a:rPr lang="lt-LT" altLang="lt-LT" dirty="0"/>
              <a:t>matematika</a:t>
            </a:r>
            <a:r>
              <a:rPr lang="lt-LT" altLang="lt-LT" b="1" dirty="0"/>
              <a:t> </a:t>
            </a:r>
            <a:r>
              <a:rPr lang="lt-LT" altLang="lt-LT" dirty="0"/>
              <a:t>100, anglų k. 100</a:t>
            </a:r>
            <a:r>
              <a:rPr lang="lt-LT" altLang="lt-LT" dirty="0" smtClean="0"/>
              <a:t>.</a:t>
            </a:r>
          </a:p>
          <a:p>
            <a:pPr>
              <a:lnSpc>
                <a:spcPct val="80000"/>
              </a:lnSpc>
              <a:buFont typeface="Wingdings" panose="05000000000000000000" pitchFamily="2" charset="2"/>
              <a:buChar char="v"/>
            </a:pPr>
            <a:r>
              <a:rPr lang="lt-LT" altLang="lt-LT" dirty="0" smtClean="0"/>
              <a:t>Dominyka </a:t>
            </a:r>
            <a:r>
              <a:rPr lang="lt-LT" altLang="lt-LT" dirty="0" err="1" smtClean="0"/>
              <a:t>Eidukevičiūtė,lietuvių</a:t>
            </a:r>
            <a:r>
              <a:rPr lang="lt-LT" altLang="lt-LT" dirty="0" smtClean="0"/>
              <a:t> </a:t>
            </a:r>
            <a:r>
              <a:rPr lang="lt-LT" altLang="lt-LT" dirty="0"/>
              <a:t>k. ir literatūra </a:t>
            </a:r>
            <a:r>
              <a:rPr lang="lt-LT" altLang="lt-LT" dirty="0" smtClean="0"/>
              <a:t>100.</a:t>
            </a:r>
          </a:p>
          <a:p>
            <a:pPr>
              <a:lnSpc>
                <a:spcPct val="80000"/>
              </a:lnSpc>
              <a:buFont typeface="Wingdings" panose="05000000000000000000" pitchFamily="2" charset="2"/>
              <a:buChar char="v"/>
            </a:pPr>
            <a:r>
              <a:rPr lang="lt-LT" altLang="lt-LT" dirty="0" err="1" smtClean="0"/>
              <a:t>Gustė</a:t>
            </a:r>
            <a:r>
              <a:rPr lang="lt-LT" altLang="lt-LT" dirty="0" smtClean="0"/>
              <a:t> Janušauskaitė,</a:t>
            </a:r>
            <a:r>
              <a:rPr lang="lt-LT" altLang="lt-LT" dirty="0"/>
              <a:t> lietuvių k. ir literatūra </a:t>
            </a:r>
            <a:r>
              <a:rPr lang="lt-LT" altLang="lt-LT" dirty="0" smtClean="0"/>
              <a:t>100.</a:t>
            </a:r>
          </a:p>
          <a:p>
            <a:pPr>
              <a:lnSpc>
                <a:spcPct val="80000"/>
              </a:lnSpc>
              <a:buFont typeface="Wingdings" panose="05000000000000000000" pitchFamily="2" charset="2"/>
              <a:buChar char="v"/>
            </a:pPr>
            <a:r>
              <a:rPr lang="lt-LT" altLang="lt-LT" dirty="0" smtClean="0"/>
              <a:t>Aura </a:t>
            </a:r>
            <a:r>
              <a:rPr lang="lt-LT" altLang="lt-LT" dirty="0" err="1" smtClean="0"/>
              <a:t>Januškaitė</a:t>
            </a:r>
            <a:r>
              <a:rPr lang="lt-LT" altLang="lt-LT" dirty="0" smtClean="0"/>
              <a:t>, </a:t>
            </a:r>
            <a:r>
              <a:rPr lang="lt-LT" altLang="lt-LT" dirty="0"/>
              <a:t>lietuvių k. ir literatūra </a:t>
            </a:r>
            <a:r>
              <a:rPr lang="lt-LT" altLang="lt-LT" dirty="0" smtClean="0"/>
              <a:t>100.</a:t>
            </a:r>
          </a:p>
          <a:p>
            <a:pPr>
              <a:lnSpc>
                <a:spcPct val="80000"/>
              </a:lnSpc>
              <a:buFont typeface="Wingdings" panose="05000000000000000000" pitchFamily="2" charset="2"/>
              <a:buChar char="v"/>
            </a:pPr>
            <a:r>
              <a:rPr lang="lt-LT" altLang="lt-LT" dirty="0" err="1" smtClean="0"/>
              <a:t>Milena</a:t>
            </a:r>
            <a:r>
              <a:rPr lang="lt-LT" altLang="lt-LT" dirty="0" smtClean="0"/>
              <a:t> </a:t>
            </a:r>
            <a:r>
              <a:rPr lang="lt-LT" altLang="lt-LT" dirty="0" err="1" smtClean="0"/>
              <a:t>Luckutė</a:t>
            </a:r>
            <a:r>
              <a:rPr lang="lt-LT" altLang="lt-LT" dirty="0" smtClean="0"/>
              <a:t>, </a:t>
            </a:r>
            <a:r>
              <a:rPr lang="lt-LT" altLang="lt-LT" dirty="0"/>
              <a:t>lietuvių k. ir literatūra </a:t>
            </a:r>
            <a:r>
              <a:rPr lang="lt-LT" altLang="lt-LT" dirty="0" smtClean="0"/>
              <a:t>100.</a:t>
            </a:r>
          </a:p>
          <a:p>
            <a:pPr>
              <a:lnSpc>
                <a:spcPct val="80000"/>
              </a:lnSpc>
              <a:buFont typeface="Wingdings" panose="05000000000000000000" pitchFamily="2" charset="2"/>
              <a:buChar char="v"/>
            </a:pPr>
            <a:r>
              <a:rPr lang="lt-LT" altLang="lt-LT" dirty="0" smtClean="0"/>
              <a:t>Kamilė </a:t>
            </a:r>
            <a:r>
              <a:rPr lang="lt-LT" altLang="lt-LT" dirty="0" err="1" smtClean="0"/>
              <a:t>Papečkytė</a:t>
            </a:r>
            <a:r>
              <a:rPr lang="lt-LT" altLang="lt-LT" dirty="0" smtClean="0"/>
              <a:t>, </a:t>
            </a:r>
            <a:r>
              <a:rPr lang="lt-LT" altLang="lt-LT" dirty="0"/>
              <a:t>lietuvių k. ir literatūra </a:t>
            </a:r>
            <a:r>
              <a:rPr lang="lt-LT" altLang="lt-LT" dirty="0" smtClean="0"/>
              <a:t>100.</a:t>
            </a:r>
          </a:p>
          <a:p>
            <a:pPr>
              <a:lnSpc>
                <a:spcPct val="80000"/>
              </a:lnSpc>
              <a:buFont typeface="Wingdings" panose="05000000000000000000" pitchFamily="2" charset="2"/>
              <a:buChar char="v"/>
            </a:pPr>
            <a:r>
              <a:rPr lang="lt-LT" altLang="lt-LT" dirty="0" smtClean="0"/>
              <a:t>Agnė </a:t>
            </a:r>
            <a:r>
              <a:rPr lang="lt-LT" altLang="lt-LT" dirty="0" err="1" smtClean="0"/>
              <a:t>Šeškevičiūtė</a:t>
            </a:r>
            <a:r>
              <a:rPr lang="lt-LT" altLang="lt-LT" dirty="0" smtClean="0"/>
              <a:t>, </a:t>
            </a:r>
            <a:r>
              <a:rPr lang="lt-LT" altLang="lt-LT" dirty="0"/>
              <a:t>lietuvių k. ir literatūra </a:t>
            </a:r>
            <a:r>
              <a:rPr lang="lt-LT" altLang="lt-LT" dirty="0" smtClean="0"/>
              <a:t>100.</a:t>
            </a:r>
            <a:endParaRPr lang="lt-LT" altLang="lt-LT" dirty="0"/>
          </a:p>
          <a:p>
            <a:pPr marL="609600" indent="-609600">
              <a:lnSpc>
                <a:spcPct val="80000"/>
              </a:lnSpc>
            </a:pPr>
            <a:endParaRPr lang="lt-LT" altLang="lt-LT" dirty="0"/>
          </a:p>
          <a:p>
            <a:pPr marL="0" indent="0">
              <a:buNone/>
            </a:pPr>
            <a:endParaRPr lang="lt-LT" dirty="0"/>
          </a:p>
        </p:txBody>
      </p:sp>
    </p:spTree>
    <p:extLst>
      <p:ext uri="{BB962C8B-B14F-4D97-AF65-F5344CB8AC3E}">
        <p14:creationId xmlns:p14="http://schemas.microsoft.com/office/powerpoint/2010/main" val="3185692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2800" b="1" dirty="0"/>
              <a:t>Geriausi 2021 m. abiturientų valstybinių egzaminų pasiekimai</a:t>
            </a:r>
            <a:r>
              <a:rPr lang="lt-LT" altLang="lt-LT" sz="2800" dirty="0"/>
              <a:t> </a:t>
            </a:r>
            <a:endParaRPr lang="lt-LT" sz="2800" dirty="0"/>
          </a:p>
        </p:txBody>
      </p:sp>
      <p:sp>
        <p:nvSpPr>
          <p:cNvPr id="3" name="Turinio vietos rezervavimo ženklas 2"/>
          <p:cNvSpPr>
            <a:spLocks noGrp="1"/>
          </p:cNvSpPr>
          <p:nvPr>
            <p:ph sz="quarter" idx="1"/>
          </p:nvPr>
        </p:nvSpPr>
        <p:spPr/>
        <p:txBody>
          <a:bodyPr/>
          <a:lstStyle/>
          <a:p>
            <a:endParaRPr lang="lt-LT" dirty="0" smtClean="0"/>
          </a:p>
          <a:p>
            <a:pPr>
              <a:buFont typeface="Wingdings" panose="05000000000000000000" pitchFamily="2" charset="2"/>
              <a:buChar char="v"/>
            </a:pPr>
            <a:r>
              <a:rPr lang="lt-LT" dirty="0" smtClean="0"/>
              <a:t>Erika </a:t>
            </a:r>
            <a:r>
              <a:rPr lang="lt-LT" dirty="0" err="1" smtClean="0"/>
              <a:t>Mališauskaitė</a:t>
            </a:r>
            <a:r>
              <a:rPr lang="lt-LT" dirty="0" smtClean="0"/>
              <a:t>, matematika 100.</a:t>
            </a:r>
          </a:p>
          <a:p>
            <a:pPr>
              <a:buFont typeface="Wingdings" panose="05000000000000000000" pitchFamily="2" charset="2"/>
              <a:buChar char="v"/>
            </a:pPr>
            <a:r>
              <a:rPr lang="lt-LT" dirty="0" smtClean="0"/>
              <a:t>Džiugas Mockus, matematika 100.</a:t>
            </a:r>
          </a:p>
          <a:p>
            <a:pPr>
              <a:buFont typeface="Wingdings" panose="05000000000000000000" pitchFamily="2" charset="2"/>
              <a:buChar char="v"/>
            </a:pPr>
            <a:r>
              <a:rPr lang="lt-LT" dirty="0" smtClean="0"/>
              <a:t>Simas </a:t>
            </a:r>
            <a:r>
              <a:rPr lang="lt-LT" dirty="0" err="1" smtClean="0"/>
              <a:t>Liorenčas</a:t>
            </a:r>
            <a:r>
              <a:rPr lang="lt-LT" dirty="0" smtClean="0"/>
              <a:t>, anglų kalba 100.</a:t>
            </a:r>
          </a:p>
          <a:p>
            <a:pPr>
              <a:buFont typeface="Wingdings" panose="05000000000000000000" pitchFamily="2" charset="2"/>
              <a:buChar char="v"/>
            </a:pPr>
            <a:r>
              <a:rPr lang="lt-LT" dirty="0" smtClean="0"/>
              <a:t>Liepa </a:t>
            </a:r>
            <a:r>
              <a:rPr lang="lt-LT" dirty="0" err="1" smtClean="0"/>
              <a:t>Taputytė</a:t>
            </a:r>
            <a:r>
              <a:rPr lang="lt-LT" dirty="0" smtClean="0"/>
              <a:t>, anglų kalba 100.</a:t>
            </a:r>
          </a:p>
          <a:p>
            <a:pPr>
              <a:buFont typeface="Wingdings" panose="05000000000000000000" pitchFamily="2" charset="2"/>
              <a:buChar char="v"/>
            </a:pPr>
            <a:r>
              <a:rPr lang="lt-LT" dirty="0" smtClean="0"/>
              <a:t>Ignas </a:t>
            </a:r>
            <a:r>
              <a:rPr lang="lt-LT" dirty="0" err="1" smtClean="0"/>
              <a:t>Lukaševičius</a:t>
            </a:r>
            <a:r>
              <a:rPr lang="lt-LT" dirty="0" smtClean="0"/>
              <a:t>, biologija 100.</a:t>
            </a:r>
          </a:p>
          <a:p>
            <a:pPr>
              <a:buFont typeface="Wingdings" panose="05000000000000000000" pitchFamily="2" charset="2"/>
              <a:buChar char="v"/>
            </a:pPr>
            <a:r>
              <a:rPr lang="lt-LT" dirty="0" smtClean="0"/>
              <a:t>Paulius </a:t>
            </a:r>
            <a:r>
              <a:rPr lang="lt-LT" dirty="0" err="1" smtClean="0"/>
              <a:t>Ryselis</a:t>
            </a:r>
            <a:r>
              <a:rPr lang="lt-LT" dirty="0" smtClean="0"/>
              <a:t>, biologija 100.</a:t>
            </a:r>
          </a:p>
          <a:p>
            <a:pPr>
              <a:buFont typeface="Wingdings" panose="05000000000000000000" pitchFamily="2" charset="2"/>
              <a:buChar char="v"/>
            </a:pPr>
            <a:r>
              <a:rPr lang="lt-LT" dirty="0" smtClean="0"/>
              <a:t>Julija </a:t>
            </a:r>
            <a:r>
              <a:rPr lang="lt-LT" dirty="0" err="1" smtClean="0"/>
              <a:t>Šnipaitytė</a:t>
            </a:r>
            <a:r>
              <a:rPr lang="lt-LT" dirty="0" smtClean="0"/>
              <a:t>, biologija 100.</a:t>
            </a:r>
            <a:endParaRPr lang="lt-LT" dirty="0"/>
          </a:p>
        </p:txBody>
      </p:sp>
    </p:spTree>
    <p:extLst>
      <p:ext uri="{BB962C8B-B14F-4D97-AF65-F5344CB8AC3E}">
        <p14:creationId xmlns:p14="http://schemas.microsoft.com/office/powerpoint/2010/main" val="18994268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2800" b="1" dirty="0"/>
              <a:t>Geriausi </a:t>
            </a:r>
            <a:r>
              <a:rPr lang="lt-LT" altLang="lt-LT" sz="2800" b="1" dirty="0" smtClean="0"/>
              <a:t>2021 </a:t>
            </a:r>
            <a:r>
              <a:rPr lang="lt-LT" altLang="lt-LT" sz="2800" b="1" dirty="0"/>
              <a:t>m. abiturientų valstybinių egzaminų pasiekimai</a:t>
            </a:r>
            <a:endParaRPr lang="lt-LT" sz="2800" dirty="0"/>
          </a:p>
        </p:txBody>
      </p:sp>
      <p:sp>
        <p:nvSpPr>
          <p:cNvPr id="3" name="Turinio vietos rezervavimo ženklas 2"/>
          <p:cNvSpPr>
            <a:spLocks noGrp="1"/>
          </p:cNvSpPr>
          <p:nvPr>
            <p:ph sz="quarter" idx="1"/>
          </p:nvPr>
        </p:nvSpPr>
        <p:spPr/>
        <p:txBody>
          <a:bodyPr/>
          <a:lstStyle/>
          <a:p>
            <a:pPr marL="0" indent="0">
              <a:buNone/>
            </a:pPr>
            <a:r>
              <a:rPr lang="lt-LT" altLang="lt-LT" dirty="0" smtClean="0"/>
              <a:t>      </a:t>
            </a:r>
          </a:p>
          <a:p>
            <a:pPr marL="0" indent="0" algn="just">
              <a:buNone/>
            </a:pPr>
            <a:r>
              <a:rPr lang="lt-LT" altLang="lt-LT" dirty="0"/>
              <a:t> </a:t>
            </a:r>
            <a:r>
              <a:rPr lang="lt-LT" altLang="lt-LT" dirty="0" smtClean="0"/>
              <a:t>      LR vyriausybės iškilmių </a:t>
            </a:r>
            <a:r>
              <a:rPr lang="lt-LT" altLang="lt-LT" dirty="0"/>
              <a:t>salėje rugpjūčio 5</a:t>
            </a:r>
            <a:r>
              <a:rPr lang="lt-LT" altLang="lt-LT" dirty="0" smtClean="0"/>
              <a:t> </a:t>
            </a:r>
            <a:r>
              <a:rPr lang="lt-LT" altLang="lt-LT" dirty="0"/>
              <a:t>d. </a:t>
            </a:r>
            <a:r>
              <a:rPr lang="lt-LT" altLang="lt-LT" dirty="0" smtClean="0"/>
              <a:t>abiturientus Mykolą </a:t>
            </a:r>
            <a:r>
              <a:rPr lang="lt-LT" altLang="lt-LT" dirty="0"/>
              <a:t>ir </a:t>
            </a:r>
            <a:r>
              <a:rPr lang="lt-LT" altLang="lt-LT" dirty="0" smtClean="0"/>
              <a:t>Marių  </a:t>
            </a:r>
            <a:r>
              <a:rPr lang="lt-LT" altLang="lt-LT" dirty="0"/>
              <a:t>sveikino Lietuvos Respublikos </a:t>
            </a:r>
            <a:r>
              <a:rPr lang="lt-LT" altLang="lt-LT" dirty="0" smtClean="0"/>
              <a:t>Ministrė pirmininkė Ingrida  </a:t>
            </a:r>
            <a:r>
              <a:rPr lang="lt-LT" altLang="lt-LT" dirty="0" err="1" smtClean="0"/>
              <a:t>Šimonytė</a:t>
            </a:r>
            <a:r>
              <a:rPr lang="lt-LT" altLang="lt-LT" dirty="0" smtClean="0"/>
              <a:t> </a:t>
            </a:r>
            <a:r>
              <a:rPr lang="lt-LT" altLang="lt-LT" dirty="0"/>
              <a:t>ir Švietimo, mokslo ir sporto </a:t>
            </a:r>
            <a:r>
              <a:rPr lang="lt-LT" altLang="lt-LT" dirty="0" smtClean="0"/>
              <a:t>ministrė Jurgita </a:t>
            </a:r>
            <a:r>
              <a:rPr lang="lt-LT" altLang="lt-LT" dirty="0" err="1" smtClean="0"/>
              <a:t>Šiugždinienė</a:t>
            </a:r>
            <a:r>
              <a:rPr lang="lt-LT" altLang="lt-LT" dirty="0" smtClean="0"/>
              <a:t>. Sveikinimo kalbą geriausiems abiturientams ir jų mokytojams sakė anglų kalbos mokytoja  Gintutė </a:t>
            </a:r>
            <a:r>
              <a:rPr lang="lt-LT" altLang="lt-LT" dirty="0" err="1" smtClean="0"/>
              <a:t>Galadauskienė</a:t>
            </a:r>
            <a:r>
              <a:rPr lang="lt-LT" altLang="lt-LT" dirty="0" smtClean="0"/>
              <a:t>. </a:t>
            </a:r>
            <a:endParaRPr lang="lt-LT" altLang="lt-LT" dirty="0"/>
          </a:p>
          <a:p>
            <a:endParaRPr lang="lt-LT" dirty="0"/>
          </a:p>
        </p:txBody>
      </p:sp>
    </p:spTree>
    <p:extLst>
      <p:ext uri="{BB962C8B-B14F-4D97-AF65-F5344CB8AC3E}">
        <p14:creationId xmlns:p14="http://schemas.microsoft.com/office/powerpoint/2010/main" val="24451615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850106"/>
          </a:xfrm>
        </p:spPr>
        <p:txBody>
          <a:bodyPr>
            <a:normAutofit/>
          </a:bodyPr>
          <a:lstStyle/>
          <a:p>
            <a:pPr algn="ctr"/>
            <a:r>
              <a:rPr lang="lt-LT" altLang="lt-LT" sz="2800" b="1" dirty="0"/>
              <a:t>Geriausių abiturientų mokytojai</a:t>
            </a:r>
            <a:endParaRPr lang="lt-LT" sz="2800" dirty="0"/>
          </a:p>
        </p:txBody>
      </p:sp>
      <p:sp>
        <p:nvSpPr>
          <p:cNvPr id="3" name="Turinio vietos rezervavimo ženklas 2"/>
          <p:cNvSpPr>
            <a:spLocks noGrp="1"/>
          </p:cNvSpPr>
          <p:nvPr>
            <p:ph sz="quarter" idx="1"/>
          </p:nvPr>
        </p:nvSpPr>
        <p:spPr>
          <a:xfrm>
            <a:off x="457200" y="1412776"/>
            <a:ext cx="7715200" cy="5061176"/>
          </a:xfrm>
        </p:spPr>
        <p:txBody>
          <a:bodyPr>
            <a:normAutofit/>
          </a:bodyPr>
          <a:lstStyle/>
          <a:p>
            <a:pPr algn="just">
              <a:lnSpc>
                <a:spcPct val="80000"/>
              </a:lnSpc>
              <a:buNone/>
            </a:pPr>
            <a:r>
              <a:rPr lang="lt-LT" altLang="lt-LT" dirty="0"/>
              <a:t> </a:t>
            </a:r>
            <a:r>
              <a:rPr lang="lt-LT" altLang="lt-LT" dirty="0" smtClean="0"/>
              <a:t>        Visi </a:t>
            </a:r>
            <a:r>
              <a:rPr lang="lt-LT" altLang="lt-LT" dirty="0"/>
              <a:t>gavę šimtukus abiturientai ir jų mokytojai dalyvavo savivaldybės vadovų organizuotoje šventėje. Į šventę savivaldybės meras Povilas </a:t>
            </a:r>
            <a:r>
              <a:rPr lang="lt-LT" altLang="lt-LT" dirty="0" err="1"/>
              <a:t>Isoda</a:t>
            </a:r>
            <a:r>
              <a:rPr lang="lt-LT" altLang="lt-LT" dirty="0"/>
              <a:t> pakvietė šiuos abiturientų mokytojus:</a:t>
            </a:r>
          </a:p>
          <a:p>
            <a:pPr algn="just">
              <a:lnSpc>
                <a:spcPct val="80000"/>
              </a:lnSpc>
              <a:buFont typeface="Wingdings" panose="05000000000000000000" pitchFamily="2" charset="2"/>
              <a:buChar char="v"/>
            </a:pPr>
            <a:r>
              <a:rPr lang="lt-LT" altLang="lt-LT" dirty="0" smtClean="0"/>
              <a:t>Eglė </a:t>
            </a:r>
            <a:r>
              <a:rPr lang="lt-LT" altLang="lt-LT" dirty="0" err="1"/>
              <a:t>Danielienė</a:t>
            </a:r>
            <a:r>
              <a:rPr lang="lt-LT" altLang="lt-LT" dirty="0"/>
              <a:t>, matematikos mokytoja ekspertė. </a:t>
            </a:r>
            <a:r>
              <a:rPr lang="lt-LT" altLang="lt-LT" dirty="0" smtClean="0"/>
              <a:t>4 </a:t>
            </a:r>
            <a:r>
              <a:rPr lang="lt-LT" altLang="lt-LT" dirty="0"/>
              <a:t>šimtukai</a:t>
            </a:r>
            <a:r>
              <a:rPr lang="lt-LT" altLang="lt-LT" dirty="0" smtClean="0"/>
              <a:t>.</a:t>
            </a:r>
            <a:endParaRPr lang="lt-LT" altLang="lt-LT" dirty="0"/>
          </a:p>
          <a:p>
            <a:pPr algn="just">
              <a:lnSpc>
                <a:spcPct val="80000"/>
              </a:lnSpc>
              <a:buFont typeface="Wingdings" panose="05000000000000000000" pitchFamily="2" charset="2"/>
              <a:buChar char="v"/>
            </a:pPr>
            <a:r>
              <a:rPr lang="lt-LT" altLang="lt-LT" dirty="0"/>
              <a:t>Rasa </a:t>
            </a:r>
            <a:r>
              <a:rPr lang="lt-LT" altLang="lt-LT" dirty="0" err="1"/>
              <a:t>Čiupkevičienė</a:t>
            </a:r>
            <a:r>
              <a:rPr lang="lt-LT" altLang="lt-LT" dirty="0"/>
              <a:t>, biologijos mokytoja metodininkė. 4 šimtukai</a:t>
            </a:r>
            <a:r>
              <a:rPr lang="lt-LT" altLang="lt-LT" dirty="0" smtClean="0"/>
              <a:t>.</a:t>
            </a:r>
          </a:p>
          <a:p>
            <a:pPr algn="just">
              <a:lnSpc>
                <a:spcPct val="80000"/>
              </a:lnSpc>
              <a:buFont typeface="Wingdings" panose="05000000000000000000" pitchFamily="2" charset="2"/>
              <a:buChar char="v"/>
            </a:pPr>
            <a:r>
              <a:rPr lang="lt-LT" altLang="lt-LT" dirty="0"/>
              <a:t>Gintutė </a:t>
            </a:r>
            <a:r>
              <a:rPr lang="lt-LT" altLang="lt-LT" dirty="0" err="1"/>
              <a:t>Galadauskienė</a:t>
            </a:r>
            <a:r>
              <a:rPr lang="lt-LT" altLang="lt-LT" dirty="0"/>
              <a:t>, anglų k. mokytoja metodininkė. 3 šimtukai. </a:t>
            </a:r>
            <a:endParaRPr lang="lt-LT" altLang="lt-LT" dirty="0" smtClean="0"/>
          </a:p>
          <a:p>
            <a:pPr algn="just">
              <a:lnSpc>
                <a:spcPct val="80000"/>
              </a:lnSpc>
              <a:buFont typeface="Wingdings" panose="05000000000000000000" pitchFamily="2" charset="2"/>
              <a:buChar char="v"/>
            </a:pPr>
            <a:r>
              <a:rPr lang="lt-LT" altLang="lt-LT" dirty="0" smtClean="0"/>
              <a:t>Gražina Urbonienė, lietuvių k. vyr. mokytoja. 3 </a:t>
            </a:r>
            <a:r>
              <a:rPr lang="lt-LT" altLang="lt-LT" dirty="0"/>
              <a:t>šimtukai. </a:t>
            </a:r>
          </a:p>
          <a:p>
            <a:pPr algn="just">
              <a:lnSpc>
                <a:spcPct val="80000"/>
              </a:lnSpc>
              <a:buFont typeface="Wingdings" panose="05000000000000000000" pitchFamily="2" charset="2"/>
              <a:buChar char="v"/>
            </a:pPr>
            <a:r>
              <a:rPr lang="lt-LT" altLang="lt-LT" dirty="0"/>
              <a:t>Regina Dilienė, lietuvių k. mokytoja ekspertė. 2 šimtukai.</a:t>
            </a:r>
          </a:p>
          <a:p>
            <a:pPr algn="just">
              <a:lnSpc>
                <a:spcPct val="80000"/>
              </a:lnSpc>
            </a:pPr>
            <a:endParaRPr lang="lt-LT" altLang="lt-LT" dirty="0"/>
          </a:p>
          <a:p>
            <a:pPr marL="0" indent="0">
              <a:buNone/>
            </a:pPr>
            <a:endParaRPr lang="lt-LT" dirty="0"/>
          </a:p>
        </p:txBody>
      </p:sp>
    </p:spTree>
    <p:extLst>
      <p:ext uri="{BB962C8B-B14F-4D97-AF65-F5344CB8AC3E}">
        <p14:creationId xmlns:p14="http://schemas.microsoft.com/office/powerpoint/2010/main" val="40518393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2800" b="1" dirty="0"/>
              <a:t>Geriausių abiturientų mokytojai</a:t>
            </a:r>
            <a:endParaRPr lang="lt-LT" sz="2800" dirty="0"/>
          </a:p>
        </p:txBody>
      </p:sp>
      <p:sp>
        <p:nvSpPr>
          <p:cNvPr id="3" name="Turinio vietos rezervavimo ženklas 2"/>
          <p:cNvSpPr>
            <a:spLocks noGrp="1"/>
          </p:cNvSpPr>
          <p:nvPr>
            <p:ph sz="quarter" idx="1"/>
          </p:nvPr>
        </p:nvSpPr>
        <p:spPr/>
        <p:txBody>
          <a:bodyPr/>
          <a:lstStyle/>
          <a:p>
            <a:pPr>
              <a:buFont typeface="Wingdings" panose="05000000000000000000" pitchFamily="2" charset="2"/>
              <a:buChar char="v"/>
            </a:pPr>
            <a:r>
              <a:rPr lang="lt-LT" altLang="lt-LT" dirty="0" smtClean="0"/>
              <a:t>Juozas </a:t>
            </a:r>
            <a:r>
              <a:rPr lang="lt-LT" altLang="lt-LT" dirty="0" err="1" smtClean="0"/>
              <a:t>Rožas</a:t>
            </a:r>
            <a:r>
              <a:rPr lang="lt-LT" altLang="lt-LT" dirty="0" smtClean="0"/>
              <a:t>, lietuvių </a:t>
            </a:r>
            <a:r>
              <a:rPr lang="lt-LT" altLang="lt-LT" dirty="0"/>
              <a:t>k. </a:t>
            </a:r>
            <a:r>
              <a:rPr lang="lt-LT" altLang="lt-LT" dirty="0" smtClean="0"/>
              <a:t>mokytojas metodininkas. 2 šimtukai.</a:t>
            </a:r>
            <a:endParaRPr lang="lt-LT" altLang="lt-LT" dirty="0"/>
          </a:p>
          <a:p>
            <a:pPr>
              <a:buFont typeface="Wingdings" panose="05000000000000000000" pitchFamily="2" charset="2"/>
              <a:buChar char="v"/>
            </a:pPr>
            <a:r>
              <a:rPr lang="lt-LT" altLang="lt-LT" dirty="0"/>
              <a:t>Aušra </a:t>
            </a:r>
            <a:r>
              <a:rPr lang="lt-LT" altLang="lt-LT" dirty="0" err="1"/>
              <a:t>Kapsevičienė</a:t>
            </a:r>
            <a:r>
              <a:rPr lang="lt-LT" altLang="lt-LT" dirty="0"/>
              <a:t>, anglų k. mokytoja metodininkė. 1 šimtukas.</a:t>
            </a:r>
          </a:p>
          <a:p>
            <a:pPr>
              <a:buFont typeface="Wingdings" panose="05000000000000000000" pitchFamily="2" charset="2"/>
              <a:buChar char="v"/>
            </a:pPr>
            <a:r>
              <a:rPr lang="lt-LT" altLang="lt-LT" dirty="0" smtClean="0"/>
              <a:t>Ingrida Žilinskienė, lietuvių </a:t>
            </a:r>
            <a:r>
              <a:rPr lang="lt-LT" altLang="lt-LT" dirty="0"/>
              <a:t>k. mokytoja metodininkė. 1 šimtukas</a:t>
            </a:r>
            <a:r>
              <a:rPr lang="lt-LT" altLang="lt-LT" dirty="0" smtClean="0"/>
              <a:t>.</a:t>
            </a:r>
          </a:p>
          <a:p>
            <a:pPr>
              <a:buFont typeface="Wingdings" panose="05000000000000000000" pitchFamily="2" charset="2"/>
              <a:buChar char="v"/>
            </a:pPr>
            <a:r>
              <a:rPr lang="lt-LT" altLang="lt-LT" dirty="0" smtClean="0"/>
              <a:t>Vidmantas Žebrauskas, istorijos </a:t>
            </a:r>
            <a:r>
              <a:rPr lang="lt-LT" altLang="lt-LT" dirty="0"/>
              <a:t>mokytojas metodininkas. </a:t>
            </a:r>
            <a:r>
              <a:rPr lang="lt-LT" altLang="lt-LT" dirty="0" smtClean="0"/>
              <a:t>1 šimtukas.</a:t>
            </a:r>
            <a:endParaRPr lang="lt-LT" altLang="lt-LT" dirty="0"/>
          </a:p>
          <a:p>
            <a:pPr marL="0" indent="0">
              <a:buNone/>
            </a:pPr>
            <a:r>
              <a:rPr lang="lt-LT" altLang="lt-LT" dirty="0" smtClean="0"/>
              <a:t> </a:t>
            </a:r>
            <a:endParaRPr lang="lt-LT" altLang="lt-LT" dirty="0"/>
          </a:p>
          <a:p>
            <a:pPr>
              <a:buFont typeface="Wingdings" panose="05000000000000000000" pitchFamily="2" charset="2"/>
              <a:buChar char="v"/>
            </a:pPr>
            <a:endParaRPr lang="lt-LT" altLang="lt-LT" dirty="0"/>
          </a:p>
          <a:p>
            <a:pPr>
              <a:buFont typeface="Wingdings" panose="05000000000000000000" pitchFamily="2" charset="2"/>
              <a:buChar char="v"/>
            </a:pPr>
            <a:endParaRPr lang="lt-LT" dirty="0"/>
          </a:p>
        </p:txBody>
      </p:sp>
    </p:spTree>
    <p:extLst>
      <p:ext uri="{BB962C8B-B14F-4D97-AF65-F5344CB8AC3E}">
        <p14:creationId xmlns:p14="http://schemas.microsoft.com/office/powerpoint/2010/main" val="23079059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2800" b="1" dirty="0" smtClean="0"/>
              <a:t>2021 </a:t>
            </a:r>
            <a:r>
              <a:rPr lang="lt-LT" altLang="lt-LT" sz="2800" b="1" dirty="0"/>
              <a:t>m. egzaminų įvertinimai </a:t>
            </a:r>
            <a:r>
              <a:rPr lang="lt-LT" altLang="lt-LT" sz="2800" dirty="0"/>
              <a:t>„</a:t>
            </a:r>
            <a:r>
              <a:rPr lang="lt-LT" altLang="lt-LT" sz="2800" b="1" dirty="0"/>
              <a:t>86” ir daugiau</a:t>
            </a:r>
            <a:endParaRPr lang="lt-LT" sz="2800" dirty="0"/>
          </a:p>
        </p:txBody>
      </p:sp>
      <p:sp>
        <p:nvSpPr>
          <p:cNvPr id="3" name="Turinio vietos rezervavimo ženklas 2"/>
          <p:cNvSpPr>
            <a:spLocks noGrp="1"/>
          </p:cNvSpPr>
          <p:nvPr>
            <p:ph sz="quarter" idx="1"/>
          </p:nvPr>
        </p:nvSpPr>
        <p:spPr/>
        <p:txBody>
          <a:bodyPr>
            <a:normAutofit/>
          </a:bodyPr>
          <a:lstStyle/>
          <a:p>
            <a:pPr>
              <a:lnSpc>
                <a:spcPct val="80000"/>
              </a:lnSpc>
              <a:buNone/>
            </a:pPr>
            <a:r>
              <a:rPr lang="lt-LT" altLang="lt-LT" sz="2800" b="1" dirty="0" smtClean="0"/>
              <a:t>2021 </a:t>
            </a:r>
            <a:r>
              <a:rPr lang="lt-LT" altLang="lt-LT" sz="2800" b="1" dirty="0"/>
              <a:t>m. egzaminų įvertinimai„86“ ir daugiau:</a:t>
            </a:r>
          </a:p>
          <a:p>
            <a:pPr>
              <a:lnSpc>
                <a:spcPct val="80000"/>
              </a:lnSpc>
              <a:buFont typeface="Wingdings" panose="05000000000000000000" pitchFamily="2" charset="2"/>
              <a:buChar char="v"/>
            </a:pPr>
            <a:r>
              <a:rPr lang="lt-LT" altLang="lt-LT" b="1" dirty="0"/>
              <a:t>Anglų k. </a:t>
            </a:r>
            <a:r>
              <a:rPr lang="lt-LT" altLang="lt-LT" dirty="0"/>
              <a:t>–  </a:t>
            </a:r>
            <a:r>
              <a:rPr lang="lt-LT" altLang="lt-LT" dirty="0" smtClean="0"/>
              <a:t>35,2%; 54 </a:t>
            </a:r>
            <a:r>
              <a:rPr lang="lt-LT" altLang="lt-LT" dirty="0"/>
              <a:t>mok. </a:t>
            </a:r>
            <a:r>
              <a:rPr lang="lt-LT" altLang="lt-LT" b="1" dirty="0">
                <a:sym typeface="Symbol" pitchFamily="18" charset="2"/>
              </a:rPr>
              <a:t>↓</a:t>
            </a:r>
            <a:r>
              <a:rPr lang="lt-LT" altLang="lt-LT" dirty="0" smtClean="0">
                <a:sym typeface="Symbol" pitchFamily="18" charset="2"/>
              </a:rPr>
              <a:t>;</a:t>
            </a:r>
            <a:r>
              <a:rPr lang="lt-LT" altLang="lt-LT" sz="2800" dirty="0" smtClean="0">
                <a:sym typeface="Symbol" pitchFamily="18" charset="2"/>
              </a:rPr>
              <a:t> </a:t>
            </a:r>
            <a:r>
              <a:rPr lang="lt-LT" altLang="lt-LT" dirty="0" smtClean="0">
                <a:sym typeface="Symbol" pitchFamily="18" charset="2"/>
              </a:rPr>
              <a:t>(40,3</a:t>
            </a:r>
            <a:r>
              <a:rPr lang="lt-LT" altLang="lt-LT" dirty="0" smtClean="0"/>
              <a:t>%; 75 </a:t>
            </a:r>
            <a:r>
              <a:rPr lang="lt-LT" altLang="lt-LT" dirty="0"/>
              <a:t>mok.)</a:t>
            </a:r>
          </a:p>
          <a:p>
            <a:pPr>
              <a:lnSpc>
                <a:spcPct val="80000"/>
              </a:lnSpc>
              <a:buFont typeface="Wingdings" panose="05000000000000000000" pitchFamily="2" charset="2"/>
              <a:buChar char="v"/>
            </a:pPr>
            <a:r>
              <a:rPr lang="lt-LT" altLang="lt-LT" b="1" dirty="0"/>
              <a:t>Istorija</a:t>
            </a:r>
            <a:r>
              <a:rPr lang="lt-LT" altLang="lt-LT" dirty="0"/>
              <a:t> –   </a:t>
            </a:r>
            <a:r>
              <a:rPr lang="lt-LT" altLang="lt-LT" dirty="0" smtClean="0"/>
              <a:t>17</a:t>
            </a:r>
            <a:r>
              <a:rPr lang="en-US" altLang="lt-LT" dirty="0" smtClean="0"/>
              <a:t>,</a:t>
            </a:r>
            <a:r>
              <a:rPr lang="lt-LT" altLang="lt-LT" dirty="0"/>
              <a:t>5%;</a:t>
            </a:r>
            <a:r>
              <a:rPr lang="lt-LT" altLang="lt-LT" dirty="0">
                <a:sym typeface="Symbol" pitchFamily="18" charset="2"/>
              </a:rPr>
              <a:t> </a:t>
            </a:r>
            <a:r>
              <a:rPr lang="lt-LT" altLang="lt-LT" dirty="0" smtClean="0">
                <a:sym typeface="Symbol" pitchFamily="18" charset="2"/>
              </a:rPr>
              <a:t>16 </a:t>
            </a:r>
            <a:r>
              <a:rPr lang="lt-LT" altLang="lt-LT" dirty="0">
                <a:sym typeface="Symbol" pitchFamily="18" charset="2"/>
              </a:rPr>
              <a:t>mok. </a:t>
            </a:r>
            <a:r>
              <a:rPr lang="lt-LT" altLang="lt-LT" sz="2800" b="1" dirty="0">
                <a:sym typeface="Symbol" pitchFamily="18" charset="2"/>
              </a:rPr>
              <a:t>↑</a:t>
            </a:r>
            <a:r>
              <a:rPr lang="lt-LT" altLang="lt-LT" sz="2800" dirty="0">
                <a:sym typeface="Symbol" pitchFamily="18" charset="2"/>
              </a:rPr>
              <a:t>; </a:t>
            </a:r>
            <a:r>
              <a:rPr lang="lt-LT" altLang="lt-LT" dirty="0" smtClean="0">
                <a:sym typeface="Symbol" pitchFamily="18" charset="2"/>
              </a:rPr>
              <a:t>(14,5</a:t>
            </a:r>
            <a:r>
              <a:rPr lang="lt-LT" altLang="lt-LT" dirty="0" smtClean="0"/>
              <a:t>%; 11 </a:t>
            </a:r>
            <a:r>
              <a:rPr lang="lt-LT" altLang="lt-LT" dirty="0"/>
              <a:t>mok.)</a:t>
            </a:r>
          </a:p>
          <a:p>
            <a:pPr>
              <a:lnSpc>
                <a:spcPct val="80000"/>
              </a:lnSpc>
              <a:buFont typeface="Wingdings" panose="05000000000000000000" pitchFamily="2" charset="2"/>
              <a:buChar char="v"/>
            </a:pPr>
            <a:r>
              <a:rPr lang="lt-LT" altLang="lt-LT" b="1" dirty="0"/>
              <a:t>Chemija</a:t>
            </a:r>
            <a:r>
              <a:rPr lang="lt-LT" altLang="lt-LT" dirty="0"/>
              <a:t> –  </a:t>
            </a:r>
            <a:r>
              <a:rPr lang="lt-LT" altLang="lt-LT" dirty="0" smtClean="0"/>
              <a:t>33,3%</a:t>
            </a:r>
            <a:r>
              <a:rPr lang="lt-LT" altLang="lt-LT" dirty="0" smtClean="0">
                <a:sym typeface="Symbol" pitchFamily="18" charset="2"/>
              </a:rPr>
              <a:t>; 3 </a:t>
            </a:r>
            <a:r>
              <a:rPr lang="lt-LT" altLang="lt-LT" dirty="0">
                <a:sym typeface="Symbol" pitchFamily="18" charset="2"/>
              </a:rPr>
              <a:t>mok. </a:t>
            </a:r>
            <a:r>
              <a:rPr lang="lt-LT" altLang="lt-LT" b="1" dirty="0">
                <a:sym typeface="Symbol" pitchFamily="18" charset="2"/>
              </a:rPr>
              <a:t>↑</a:t>
            </a:r>
            <a:r>
              <a:rPr lang="lt-LT" altLang="lt-LT" dirty="0" smtClean="0">
                <a:sym typeface="Symbol" pitchFamily="18" charset="2"/>
              </a:rPr>
              <a:t>;</a:t>
            </a:r>
            <a:r>
              <a:rPr lang="lt-LT" altLang="lt-LT" b="1" dirty="0" smtClean="0"/>
              <a:t> </a:t>
            </a:r>
            <a:r>
              <a:rPr lang="lt-LT" altLang="lt-LT" dirty="0" smtClean="0"/>
              <a:t>(30</a:t>
            </a:r>
            <a:r>
              <a:rPr lang="lt-LT" altLang="lt-LT" dirty="0"/>
              <a:t>%; </a:t>
            </a:r>
            <a:r>
              <a:rPr lang="lt-LT" altLang="lt-LT" dirty="0" smtClean="0"/>
              <a:t>6 </a:t>
            </a:r>
            <a:r>
              <a:rPr lang="lt-LT" altLang="lt-LT" dirty="0"/>
              <a:t>mok.)</a:t>
            </a:r>
          </a:p>
          <a:p>
            <a:pPr>
              <a:lnSpc>
                <a:spcPct val="80000"/>
              </a:lnSpc>
              <a:buFont typeface="Wingdings" panose="05000000000000000000" pitchFamily="2" charset="2"/>
              <a:buChar char="v"/>
            </a:pPr>
            <a:r>
              <a:rPr lang="lt-LT" altLang="lt-LT" b="1" dirty="0"/>
              <a:t>Biologija</a:t>
            </a:r>
            <a:r>
              <a:rPr lang="lt-LT" altLang="lt-LT" dirty="0"/>
              <a:t> –  </a:t>
            </a:r>
            <a:r>
              <a:rPr lang="lt-LT" altLang="lt-LT" dirty="0" smtClean="0"/>
              <a:t>37,8%;</a:t>
            </a:r>
            <a:r>
              <a:rPr lang="lt-LT" altLang="lt-LT" dirty="0" smtClean="0">
                <a:sym typeface="Symbol" pitchFamily="18" charset="2"/>
              </a:rPr>
              <a:t> 14 </a:t>
            </a:r>
            <a:r>
              <a:rPr lang="lt-LT" altLang="lt-LT" dirty="0">
                <a:sym typeface="Symbol" pitchFamily="18" charset="2"/>
              </a:rPr>
              <a:t>mok. </a:t>
            </a:r>
            <a:r>
              <a:rPr lang="lt-LT" altLang="lt-LT" b="1" dirty="0">
                <a:sym typeface="Symbol" pitchFamily="18" charset="2"/>
              </a:rPr>
              <a:t>↑</a:t>
            </a:r>
            <a:r>
              <a:rPr lang="lt-LT" altLang="lt-LT" dirty="0" smtClean="0">
                <a:sym typeface="Symbol" pitchFamily="18" charset="2"/>
              </a:rPr>
              <a:t>;</a:t>
            </a:r>
            <a:r>
              <a:rPr lang="lt-LT" altLang="lt-LT" sz="2800" dirty="0" smtClean="0">
                <a:sym typeface="Symbol" pitchFamily="18" charset="2"/>
              </a:rPr>
              <a:t> </a:t>
            </a:r>
            <a:r>
              <a:rPr lang="lt-LT" altLang="lt-LT" dirty="0">
                <a:sym typeface="Symbol" pitchFamily="18" charset="2"/>
              </a:rPr>
              <a:t>(</a:t>
            </a:r>
            <a:r>
              <a:rPr lang="lt-LT" altLang="lt-LT" dirty="0" smtClean="0">
                <a:sym typeface="Symbol" pitchFamily="18" charset="2"/>
              </a:rPr>
              <a:t>21,4</a:t>
            </a:r>
            <a:r>
              <a:rPr lang="lt-LT" altLang="lt-LT" dirty="0" smtClean="0"/>
              <a:t>%; 15 </a:t>
            </a:r>
            <a:r>
              <a:rPr lang="lt-LT" altLang="lt-LT" dirty="0"/>
              <a:t>mok.) </a:t>
            </a:r>
          </a:p>
          <a:p>
            <a:pPr>
              <a:lnSpc>
                <a:spcPct val="80000"/>
              </a:lnSpc>
              <a:buFont typeface="Wingdings" panose="05000000000000000000" pitchFamily="2" charset="2"/>
              <a:buChar char="v"/>
            </a:pPr>
            <a:r>
              <a:rPr lang="lt-LT" altLang="lt-LT" b="1" dirty="0"/>
              <a:t>Lietuvių k</a:t>
            </a:r>
            <a:r>
              <a:rPr lang="lt-LT" altLang="lt-LT" dirty="0" smtClean="0"/>
              <a:t>. </a:t>
            </a:r>
            <a:r>
              <a:rPr lang="lt-LT" altLang="lt-LT" dirty="0"/>
              <a:t>– </a:t>
            </a:r>
            <a:r>
              <a:rPr lang="lt-LT" altLang="lt-LT" dirty="0" smtClean="0"/>
              <a:t>25,3%; 39 </a:t>
            </a:r>
            <a:r>
              <a:rPr lang="lt-LT" altLang="lt-LT" dirty="0"/>
              <a:t>mok</a:t>
            </a:r>
            <a:r>
              <a:rPr lang="lt-LT" altLang="lt-LT" dirty="0" smtClean="0"/>
              <a:t>. </a:t>
            </a:r>
            <a:r>
              <a:rPr lang="lt-LT" altLang="lt-LT" b="1" dirty="0">
                <a:sym typeface="Symbol" pitchFamily="18" charset="2"/>
              </a:rPr>
              <a:t>↑</a:t>
            </a:r>
            <a:r>
              <a:rPr lang="lt-LT" altLang="lt-LT" dirty="0" smtClean="0">
                <a:sym typeface="Symbol" pitchFamily="18" charset="2"/>
              </a:rPr>
              <a:t>; (18</a:t>
            </a:r>
            <a:r>
              <a:rPr lang="lt-LT" altLang="lt-LT" dirty="0" smtClean="0"/>
              <a:t>%; 33 </a:t>
            </a:r>
            <a:r>
              <a:rPr lang="lt-LT" altLang="lt-LT" dirty="0"/>
              <a:t>mok.)</a:t>
            </a:r>
            <a:r>
              <a:rPr lang="lt-LT" altLang="lt-LT" sz="2800" dirty="0"/>
              <a:t> </a:t>
            </a:r>
            <a:endParaRPr lang="lt-LT" altLang="lt-LT" dirty="0"/>
          </a:p>
          <a:p>
            <a:pPr>
              <a:lnSpc>
                <a:spcPct val="80000"/>
              </a:lnSpc>
              <a:buFont typeface="Wingdings" panose="05000000000000000000" pitchFamily="2" charset="2"/>
              <a:buChar char="v"/>
            </a:pPr>
            <a:r>
              <a:rPr lang="lt-LT" altLang="lt-LT" b="1" dirty="0"/>
              <a:t>Fizika</a:t>
            </a:r>
            <a:r>
              <a:rPr lang="lt-LT" altLang="lt-LT" dirty="0"/>
              <a:t> –   </a:t>
            </a:r>
            <a:r>
              <a:rPr lang="lt-LT" altLang="lt-LT" dirty="0" smtClean="0"/>
              <a:t>9,0%; 1 </a:t>
            </a:r>
            <a:r>
              <a:rPr lang="lt-LT" altLang="lt-LT" dirty="0"/>
              <a:t>mok. </a:t>
            </a:r>
            <a:r>
              <a:rPr lang="lt-LT" altLang="lt-LT" sz="2800" b="1" dirty="0">
                <a:sym typeface="Symbol" pitchFamily="18" charset="2"/>
              </a:rPr>
              <a:t>↓</a:t>
            </a:r>
            <a:r>
              <a:rPr lang="lt-LT" altLang="lt-LT" dirty="0"/>
              <a:t> ;</a:t>
            </a:r>
            <a:r>
              <a:rPr lang="lt-LT" altLang="lt-LT" sz="2800" dirty="0"/>
              <a:t> </a:t>
            </a:r>
            <a:r>
              <a:rPr lang="lt-LT" altLang="lt-LT" dirty="0" smtClean="0"/>
              <a:t>(</a:t>
            </a:r>
            <a:r>
              <a:rPr lang="lt-LT" altLang="lt-LT" dirty="0"/>
              <a:t>9</a:t>
            </a:r>
            <a:r>
              <a:rPr lang="lt-LT" altLang="lt-LT" dirty="0" smtClean="0"/>
              <a:t>,1%; 2 </a:t>
            </a:r>
            <a:r>
              <a:rPr lang="lt-LT" altLang="lt-LT" dirty="0"/>
              <a:t>mok.)</a:t>
            </a:r>
            <a:endParaRPr lang="en-US" altLang="lt-LT" dirty="0"/>
          </a:p>
          <a:p>
            <a:pPr>
              <a:lnSpc>
                <a:spcPct val="80000"/>
              </a:lnSpc>
              <a:buFont typeface="Wingdings" panose="05000000000000000000" pitchFamily="2" charset="2"/>
              <a:buChar char="v"/>
            </a:pPr>
            <a:r>
              <a:rPr lang="lt-LT" altLang="lt-LT" b="1" dirty="0"/>
              <a:t>Matematika</a:t>
            </a:r>
            <a:r>
              <a:rPr lang="lt-LT" altLang="lt-LT" dirty="0"/>
              <a:t> –  9</a:t>
            </a:r>
            <a:r>
              <a:rPr lang="lt-LT" altLang="lt-LT" dirty="0" smtClean="0"/>
              <a:t>,7%; 14 </a:t>
            </a:r>
            <a:r>
              <a:rPr lang="lt-LT" altLang="lt-LT" dirty="0"/>
              <a:t>mok. </a:t>
            </a:r>
            <a:r>
              <a:rPr lang="lt-LT" altLang="lt-LT" sz="2800" b="1" dirty="0">
                <a:sym typeface="Symbol" pitchFamily="18" charset="2"/>
              </a:rPr>
              <a:t>↑</a:t>
            </a:r>
            <a:r>
              <a:rPr lang="lt-LT" altLang="lt-LT" sz="2800" dirty="0" smtClean="0">
                <a:sym typeface="Symbol" pitchFamily="18" charset="2"/>
              </a:rPr>
              <a:t>; </a:t>
            </a:r>
            <a:r>
              <a:rPr lang="lt-LT" altLang="lt-LT" dirty="0" smtClean="0">
                <a:sym typeface="Symbol" pitchFamily="18" charset="2"/>
              </a:rPr>
              <a:t>(5,8</a:t>
            </a:r>
            <a:r>
              <a:rPr lang="lt-LT" altLang="lt-LT" dirty="0" smtClean="0"/>
              <a:t>%; 10 </a:t>
            </a:r>
            <a:r>
              <a:rPr lang="lt-LT" altLang="lt-LT" dirty="0"/>
              <a:t>mok.)</a:t>
            </a:r>
          </a:p>
          <a:p>
            <a:pPr>
              <a:lnSpc>
                <a:spcPct val="80000"/>
              </a:lnSpc>
              <a:buFont typeface="Wingdings" panose="05000000000000000000" pitchFamily="2" charset="2"/>
              <a:buChar char="v"/>
            </a:pPr>
            <a:r>
              <a:rPr lang="lt-LT" altLang="lt-LT" b="1" dirty="0" err="1"/>
              <a:t>Inform</a:t>
            </a:r>
            <a:r>
              <a:rPr lang="lt-LT" altLang="lt-LT" b="1" dirty="0"/>
              <a:t>. tech. </a:t>
            </a:r>
            <a:r>
              <a:rPr lang="lt-LT" altLang="lt-LT" dirty="0"/>
              <a:t>– </a:t>
            </a:r>
            <a:r>
              <a:rPr lang="lt-LT" altLang="lt-LT" dirty="0" smtClean="0"/>
              <a:t>21%; </a:t>
            </a:r>
            <a:r>
              <a:rPr lang="lt-LT" altLang="lt-LT" dirty="0" smtClean="0">
                <a:sym typeface="Symbol" pitchFamily="18" charset="2"/>
              </a:rPr>
              <a:t>4 </a:t>
            </a:r>
            <a:r>
              <a:rPr lang="lt-LT" altLang="lt-LT" dirty="0">
                <a:sym typeface="Symbol" pitchFamily="18" charset="2"/>
              </a:rPr>
              <a:t>mok.</a:t>
            </a:r>
            <a:r>
              <a:rPr lang="en-US" altLang="lt-LT" dirty="0">
                <a:sym typeface="Symbol" pitchFamily="18" charset="2"/>
              </a:rPr>
              <a:t> </a:t>
            </a:r>
            <a:r>
              <a:rPr lang="lt-LT" altLang="lt-LT" b="1" dirty="0">
                <a:sym typeface="Symbol" pitchFamily="18" charset="2"/>
              </a:rPr>
              <a:t>↑</a:t>
            </a:r>
            <a:r>
              <a:rPr lang="lt-LT" altLang="lt-LT" dirty="0" smtClean="0">
                <a:sym typeface="Symbol" pitchFamily="18" charset="2"/>
              </a:rPr>
              <a:t> </a:t>
            </a:r>
            <a:r>
              <a:rPr lang="lt-LT" altLang="lt-LT" dirty="0">
                <a:sym typeface="Symbol" pitchFamily="18" charset="2"/>
              </a:rPr>
              <a:t>;</a:t>
            </a:r>
            <a:r>
              <a:rPr lang="lt-LT" altLang="lt-LT" sz="2800" dirty="0">
                <a:sym typeface="Symbol" pitchFamily="18" charset="2"/>
              </a:rPr>
              <a:t> </a:t>
            </a:r>
            <a:r>
              <a:rPr lang="lt-LT" altLang="lt-LT" dirty="0" smtClean="0">
                <a:sym typeface="Symbol" pitchFamily="18" charset="2"/>
              </a:rPr>
              <a:t>(5,3</a:t>
            </a:r>
            <a:r>
              <a:rPr lang="lt-LT" altLang="lt-LT" dirty="0" smtClean="0"/>
              <a:t>%; 1 </a:t>
            </a:r>
            <a:r>
              <a:rPr lang="lt-LT" altLang="lt-LT" dirty="0"/>
              <a:t>mok.)</a:t>
            </a:r>
          </a:p>
          <a:p>
            <a:pPr>
              <a:lnSpc>
                <a:spcPct val="80000"/>
              </a:lnSpc>
              <a:buFont typeface="Wingdings" panose="05000000000000000000" pitchFamily="2" charset="2"/>
              <a:buChar char="v"/>
            </a:pPr>
            <a:r>
              <a:rPr lang="lt-LT" altLang="lt-LT" b="1" dirty="0"/>
              <a:t>Geografija</a:t>
            </a:r>
            <a:r>
              <a:rPr lang="lt-LT" altLang="lt-LT" dirty="0"/>
              <a:t> –  0%; 0 mok.</a:t>
            </a:r>
            <a:r>
              <a:rPr lang="en-US" altLang="lt-LT" dirty="0"/>
              <a:t> </a:t>
            </a:r>
            <a:r>
              <a:rPr lang="lt-LT" altLang="lt-LT" dirty="0" smtClean="0"/>
              <a:t> (</a:t>
            </a:r>
            <a:r>
              <a:rPr lang="lt-LT" altLang="lt-LT" dirty="0"/>
              <a:t>0</a:t>
            </a:r>
            <a:r>
              <a:rPr lang="lt-LT" altLang="lt-LT" dirty="0" smtClean="0"/>
              <a:t>% 0 </a:t>
            </a:r>
            <a:r>
              <a:rPr lang="lt-LT" altLang="lt-LT" dirty="0"/>
              <a:t>mok.)</a:t>
            </a:r>
          </a:p>
          <a:p>
            <a:pPr>
              <a:lnSpc>
                <a:spcPct val="80000"/>
              </a:lnSpc>
              <a:buFont typeface="Wingdings" panose="05000000000000000000" pitchFamily="2" charset="2"/>
              <a:buChar char="v"/>
            </a:pPr>
            <a:r>
              <a:rPr lang="lt-LT" altLang="lt-LT" b="1" dirty="0">
                <a:sym typeface="Symbol" pitchFamily="18" charset="2"/>
              </a:rPr>
              <a:t>Visų dalykų </a:t>
            </a:r>
            <a:r>
              <a:rPr lang="lt-LT" altLang="lt-LT" dirty="0">
                <a:sym typeface="Symbol" pitchFamily="18" charset="2"/>
              </a:rPr>
              <a:t>– </a:t>
            </a:r>
            <a:r>
              <a:rPr lang="lt-LT" altLang="lt-LT" b="1" dirty="0" smtClean="0">
                <a:sym typeface="Symbol" pitchFamily="18" charset="2"/>
              </a:rPr>
              <a:t>2021m</a:t>
            </a:r>
            <a:r>
              <a:rPr lang="lt-LT" altLang="lt-LT" b="1" dirty="0">
                <a:sym typeface="Symbol" pitchFamily="18" charset="2"/>
              </a:rPr>
              <a:t>. </a:t>
            </a:r>
            <a:r>
              <a:rPr lang="lt-LT" altLang="lt-LT" b="1" dirty="0" smtClean="0">
                <a:sym typeface="Symbol" pitchFamily="18" charset="2"/>
              </a:rPr>
              <a:t>23,2</a:t>
            </a:r>
            <a:r>
              <a:rPr lang="lt-LT" altLang="lt-LT" b="1" dirty="0" smtClean="0"/>
              <a:t>%; 145 mok. </a:t>
            </a:r>
          </a:p>
          <a:p>
            <a:pPr>
              <a:lnSpc>
                <a:spcPct val="80000"/>
              </a:lnSpc>
              <a:buFont typeface="Wingdings" panose="05000000000000000000" pitchFamily="2" charset="2"/>
              <a:buChar char="v"/>
            </a:pPr>
            <a:endParaRPr lang="lt-LT" altLang="lt-LT" b="1" dirty="0"/>
          </a:p>
          <a:p>
            <a:pPr marL="0" indent="0">
              <a:buNone/>
            </a:pPr>
            <a:endParaRPr lang="lt-LT" dirty="0"/>
          </a:p>
        </p:txBody>
      </p:sp>
    </p:spTree>
    <p:extLst>
      <p:ext uri="{BB962C8B-B14F-4D97-AF65-F5344CB8AC3E}">
        <p14:creationId xmlns:p14="http://schemas.microsoft.com/office/powerpoint/2010/main" val="32113324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altLang="lt-LT" sz="2800" b="1" dirty="0"/>
              <a:t>Egzaminų įvertinimai </a:t>
            </a:r>
            <a:r>
              <a:rPr lang="lt-LT" altLang="lt-LT" sz="2800" dirty="0"/>
              <a:t>„</a:t>
            </a:r>
            <a:r>
              <a:rPr lang="lt-LT" altLang="lt-LT" sz="2800" b="1" dirty="0"/>
              <a:t>86” ir daugiau</a:t>
            </a:r>
            <a:endParaRPr lang="lt-LT" dirty="0"/>
          </a:p>
        </p:txBody>
      </p:sp>
      <p:sp>
        <p:nvSpPr>
          <p:cNvPr id="3" name="Turinio vietos rezervavimo ženklas 2"/>
          <p:cNvSpPr>
            <a:spLocks noGrp="1"/>
          </p:cNvSpPr>
          <p:nvPr>
            <p:ph sz="quarter" idx="1"/>
          </p:nvPr>
        </p:nvSpPr>
        <p:spPr/>
        <p:txBody>
          <a:bodyPr/>
          <a:lstStyle/>
          <a:p>
            <a:pPr>
              <a:lnSpc>
                <a:spcPct val="80000"/>
              </a:lnSpc>
              <a:buFont typeface="Wingdings" panose="05000000000000000000" pitchFamily="2" charset="2"/>
              <a:buChar char="v"/>
            </a:pPr>
            <a:endParaRPr lang="lt-LT" altLang="lt-LT" dirty="0" smtClean="0">
              <a:sym typeface="Symbol" pitchFamily="18" charset="2"/>
            </a:endParaRPr>
          </a:p>
          <a:p>
            <a:pPr marL="0" indent="0">
              <a:lnSpc>
                <a:spcPct val="80000"/>
              </a:lnSpc>
              <a:buNone/>
            </a:pPr>
            <a:r>
              <a:rPr lang="lt-LT" altLang="lt-LT" dirty="0" smtClean="0">
                <a:sym typeface="Symbol" pitchFamily="18" charset="2"/>
              </a:rPr>
              <a:t>    Egzaminų </a:t>
            </a:r>
            <a:r>
              <a:rPr lang="lt-LT" altLang="lt-LT" dirty="0">
                <a:sym typeface="Symbol" pitchFamily="18" charset="2"/>
              </a:rPr>
              <a:t>įvertinimai „86“ ir daugiau iki 2013m</a:t>
            </a:r>
            <a:r>
              <a:rPr lang="lt-LT" altLang="lt-LT" dirty="0" smtClean="0">
                <a:sym typeface="Symbol" pitchFamily="18" charset="2"/>
              </a:rPr>
              <a:t>.</a:t>
            </a:r>
          </a:p>
          <a:p>
            <a:pPr>
              <a:lnSpc>
                <a:spcPct val="80000"/>
              </a:lnSpc>
              <a:buFont typeface="Wingdings" panose="05000000000000000000" pitchFamily="2" charset="2"/>
              <a:buChar char="v"/>
            </a:pPr>
            <a:r>
              <a:rPr lang="lt-LT" altLang="lt-LT" b="1" dirty="0" smtClean="0">
                <a:sym typeface="Symbol" pitchFamily="18" charset="2"/>
              </a:rPr>
              <a:t> 2021m</a:t>
            </a:r>
            <a:r>
              <a:rPr lang="lt-LT" altLang="lt-LT" b="1" dirty="0">
                <a:sym typeface="Symbol" pitchFamily="18" charset="2"/>
              </a:rPr>
              <a:t>. </a:t>
            </a:r>
            <a:r>
              <a:rPr lang="lt-LT" altLang="lt-LT" b="1" dirty="0" smtClean="0">
                <a:sym typeface="Symbol" pitchFamily="18" charset="2"/>
              </a:rPr>
              <a:t>  23,2</a:t>
            </a:r>
            <a:r>
              <a:rPr lang="lt-LT" altLang="lt-LT" b="1" dirty="0"/>
              <a:t>%; </a:t>
            </a:r>
            <a:r>
              <a:rPr lang="lt-LT" altLang="lt-LT" b="1" dirty="0" smtClean="0"/>
              <a:t>   145 </a:t>
            </a:r>
            <a:r>
              <a:rPr lang="lt-LT" altLang="lt-LT" b="1" dirty="0"/>
              <a:t>mok. </a:t>
            </a:r>
            <a:endParaRPr lang="lt-LT" altLang="lt-LT" dirty="0">
              <a:sym typeface="Symbol" pitchFamily="18" charset="2"/>
            </a:endParaRPr>
          </a:p>
          <a:p>
            <a:pPr>
              <a:lnSpc>
                <a:spcPct val="80000"/>
              </a:lnSpc>
              <a:buFont typeface="Wingdings" panose="05000000000000000000" pitchFamily="2" charset="2"/>
              <a:buChar char="v"/>
            </a:pPr>
            <a:r>
              <a:rPr lang="lt-LT" altLang="lt-LT" dirty="0" smtClean="0">
                <a:sym typeface="Symbol" pitchFamily="18" charset="2"/>
              </a:rPr>
              <a:t> 2020m.    </a:t>
            </a:r>
            <a:r>
              <a:rPr lang="lt-LT" altLang="lt-LT" dirty="0">
                <a:sym typeface="Symbol" pitchFamily="18" charset="2"/>
              </a:rPr>
              <a:t>21,6</a:t>
            </a:r>
            <a:r>
              <a:rPr lang="lt-LT" altLang="lt-LT" dirty="0"/>
              <a:t>%; </a:t>
            </a:r>
            <a:r>
              <a:rPr lang="lt-LT" altLang="lt-LT" dirty="0" smtClean="0"/>
              <a:t>   153 </a:t>
            </a:r>
            <a:r>
              <a:rPr lang="lt-LT" altLang="lt-LT" dirty="0"/>
              <a:t>mok</a:t>
            </a:r>
            <a:r>
              <a:rPr lang="lt-LT" altLang="lt-LT" dirty="0" smtClean="0"/>
              <a:t>.</a:t>
            </a:r>
            <a:endParaRPr lang="lt-LT" altLang="lt-LT" dirty="0"/>
          </a:p>
          <a:p>
            <a:pPr>
              <a:lnSpc>
                <a:spcPct val="80000"/>
              </a:lnSpc>
              <a:buFont typeface="Wingdings" panose="05000000000000000000" pitchFamily="2" charset="2"/>
              <a:buChar char="v"/>
            </a:pPr>
            <a:r>
              <a:rPr lang="lt-LT" altLang="lt-LT" dirty="0" smtClean="0"/>
              <a:t> 2019m.    </a:t>
            </a:r>
            <a:r>
              <a:rPr lang="lt-LT" altLang="lt-LT" dirty="0"/>
              <a:t>22,8%; </a:t>
            </a:r>
            <a:r>
              <a:rPr lang="lt-LT" altLang="lt-LT" dirty="0" smtClean="0"/>
              <a:t>   188 </a:t>
            </a:r>
            <a:r>
              <a:rPr lang="lt-LT" altLang="lt-LT" dirty="0"/>
              <a:t>mok.</a:t>
            </a:r>
          </a:p>
          <a:p>
            <a:pPr>
              <a:lnSpc>
                <a:spcPct val="80000"/>
              </a:lnSpc>
              <a:buFont typeface="Wingdings" panose="05000000000000000000" pitchFamily="2" charset="2"/>
              <a:buChar char="v"/>
            </a:pPr>
            <a:r>
              <a:rPr lang="lt-LT" altLang="lt-LT" dirty="0" smtClean="0"/>
              <a:t> 2018m.    </a:t>
            </a:r>
            <a:r>
              <a:rPr lang="lt-LT" altLang="lt-LT" dirty="0"/>
              <a:t>22,6%; </a:t>
            </a:r>
            <a:r>
              <a:rPr lang="lt-LT" altLang="lt-LT" dirty="0" smtClean="0"/>
              <a:t>   198 </a:t>
            </a:r>
            <a:r>
              <a:rPr lang="lt-LT" altLang="lt-LT" dirty="0"/>
              <a:t>mok.</a:t>
            </a:r>
          </a:p>
          <a:p>
            <a:pPr>
              <a:lnSpc>
                <a:spcPct val="80000"/>
              </a:lnSpc>
              <a:buFont typeface="Wingdings" panose="05000000000000000000" pitchFamily="2" charset="2"/>
              <a:buChar char="v"/>
            </a:pPr>
            <a:r>
              <a:rPr lang="lt-LT" altLang="lt-LT" dirty="0" smtClean="0"/>
              <a:t> 2017m.    </a:t>
            </a:r>
            <a:r>
              <a:rPr lang="lt-LT" altLang="lt-LT" dirty="0"/>
              <a:t>21,5%; </a:t>
            </a:r>
            <a:r>
              <a:rPr lang="lt-LT" altLang="lt-LT" dirty="0" smtClean="0"/>
              <a:t>   195 </a:t>
            </a:r>
            <a:r>
              <a:rPr lang="lt-LT" altLang="lt-LT" dirty="0"/>
              <a:t>mok.</a:t>
            </a:r>
          </a:p>
          <a:p>
            <a:pPr>
              <a:lnSpc>
                <a:spcPct val="80000"/>
              </a:lnSpc>
              <a:buFont typeface="Wingdings" panose="05000000000000000000" pitchFamily="2" charset="2"/>
              <a:buChar char="v"/>
            </a:pPr>
            <a:r>
              <a:rPr lang="lt-LT" altLang="lt-LT" b="1" dirty="0" smtClean="0"/>
              <a:t> 2016m</a:t>
            </a:r>
            <a:r>
              <a:rPr lang="lt-LT" altLang="lt-LT" b="1" dirty="0"/>
              <a:t>. </a:t>
            </a:r>
            <a:r>
              <a:rPr lang="lt-LT" altLang="lt-LT" b="1" dirty="0" smtClean="0"/>
              <a:t>  13,4</a:t>
            </a:r>
            <a:r>
              <a:rPr lang="lt-LT" altLang="lt-LT" b="1" dirty="0"/>
              <a:t>%; </a:t>
            </a:r>
            <a:r>
              <a:rPr lang="lt-LT" altLang="lt-LT" b="1" dirty="0" smtClean="0"/>
              <a:t>   140 </a:t>
            </a:r>
            <a:r>
              <a:rPr lang="lt-LT" altLang="lt-LT" b="1" dirty="0"/>
              <a:t>mok.</a:t>
            </a:r>
          </a:p>
          <a:p>
            <a:pPr>
              <a:lnSpc>
                <a:spcPct val="80000"/>
              </a:lnSpc>
              <a:buFont typeface="Wingdings" panose="05000000000000000000" pitchFamily="2" charset="2"/>
              <a:buChar char="v"/>
            </a:pPr>
            <a:r>
              <a:rPr lang="lt-LT" altLang="lt-LT" dirty="0" smtClean="0"/>
              <a:t> 2015m</a:t>
            </a:r>
            <a:r>
              <a:rPr lang="lt-LT" altLang="lt-LT" dirty="0"/>
              <a:t>. </a:t>
            </a:r>
            <a:r>
              <a:rPr lang="lt-LT" altLang="lt-LT" dirty="0" smtClean="0"/>
              <a:t>   20,2</a:t>
            </a:r>
            <a:r>
              <a:rPr lang="lt-LT" altLang="lt-LT" dirty="0"/>
              <a:t>%; </a:t>
            </a:r>
            <a:r>
              <a:rPr lang="lt-LT" altLang="lt-LT" dirty="0" smtClean="0"/>
              <a:t>   180 </a:t>
            </a:r>
            <a:r>
              <a:rPr lang="lt-LT" altLang="lt-LT" dirty="0"/>
              <a:t>mok.</a:t>
            </a:r>
          </a:p>
          <a:p>
            <a:pPr>
              <a:lnSpc>
                <a:spcPct val="80000"/>
              </a:lnSpc>
              <a:buFont typeface="Wingdings" panose="05000000000000000000" pitchFamily="2" charset="2"/>
              <a:buChar char="v"/>
            </a:pPr>
            <a:r>
              <a:rPr lang="lt-LT" altLang="lt-LT" dirty="0" smtClean="0"/>
              <a:t> 2014m.    </a:t>
            </a:r>
            <a:r>
              <a:rPr lang="lt-LT" altLang="lt-LT" dirty="0"/>
              <a:t>17,5%; </a:t>
            </a:r>
            <a:r>
              <a:rPr lang="lt-LT" altLang="lt-LT" dirty="0" smtClean="0"/>
              <a:t>   167 </a:t>
            </a:r>
            <a:r>
              <a:rPr lang="lt-LT" altLang="lt-LT" dirty="0"/>
              <a:t>mok.</a:t>
            </a:r>
          </a:p>
          <a:p>
            <a:pPr>
              <a:lnSpc>
                <a:spcPct val="80000"/>
              </a:lnSpc>
              <a:buFont typeface="Wingdings" panose="05000000000000000000" pitchFamily="2" charset="2"/>
              <a:buChar char="v"/>
            </a:pPr>
            <a:r>
              <a:rPr lang="lt-LT" altLang="lt-LT" dirty="0" smtClean="0"/>
              <a:t> 2013m</a:t>
            </a:r>
            <a:r>
              <a:rPr lang="lt-LT" altLang="lt-LT" dirty="0"/>
              <a:t>. </a:t>
            </a:r>
            <a:r>
              <a:rPr lang="lt-LT" altLang="lt-LT" dirty="0" smtClean="0"/>
              <a:t>   19,6</a:t>
            </a:r>
            <a:r>
              <a:rPr lang="lt-LT" altLang="lt-LT" dirty="0"/>
              <a:t>%; </a:t>
            </a:r>
            <a:r>
              <a:rPr lang="lt-LT" altLang="lt-LT" dirty="0" smtClean="0"/>
              <a:t>   198 </a:t>
            </a:r>
            <a:r>
              <a:rPr lang="lt-LT" altLang="lt-LT" dirty="0"/>
              <a:t>mok.</a:t>
            </a:r>
          </a:p>
          <a:p>
            <a:pPr marL="0" indent="0">
              <a:buNone/>
            </a:pPr>
            <a:endParaRPr lang="lt-LT" dirty="0"/>
          </a:p>
        </p:txBody>
      </p:sp>
    </p:spTree>
    <p:extLst>
      <p:ext uri="{BB962C8B-B14F-4D97-AF65-F5344CB8AC3E}">
        <p14:creationId xmlns:p14="http://schemas.microsoft.com/office/powerpoint/2010/main" val="7546766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altLang="lt-LT" sz="3200" b="1" dirty="0"/>
              <a:t>Brandos atestatai su pagyrimu</a:t>
            </a:r>
            <a:endParaRPr lang="lt-LT" dirty="0"/>
          </a:p>
        </p:txBody>
      </p:sp>
      <p:sp>
        <p:nvSpPr>
          <p:cNvPr id="3" name="Turinio vietos rezervavimo ženklas 2"/>
          <p:cNvSpPr>
            <a:spLocks noGrp="1"/>
          </p:cNvSpPr>
          <p:nvPr>
            <p:ph sz="quarter" idx="1"/>
          </p:nvPr>
        </p:nvSpPr>
        <p:spPr/>
        <p:txBody>
          <a:bodyPr>
            <a:normAutofit lnSpcReduction="10000"/>
          </a:bodyPr>
          <a:lstStyle/>
          <a:p>
            <a:pPr algn="just">
              <a:lnSpc>
                <a:spcPct val="90000"/>
              </a:lnSpc>
              <a:buNone/>
            </a:pPr>
            <a:r>
              <a:rPr lang="en-US" altLang="lt-LT" dirty="0"/>
              <a:t> </a:t>
            </a:r>
            <a:r>
              <a:rPr lang="lt-LT" altLang="lt-LT" dirty="0" smtClean="0"/>
              <a:t>     </a:t>
            </a:r>
            <a:r>
              <a:rPr lang="en-US" altLang="lt-LT" dirty="0" smtClean="0"/>
              <a:t>20</a:t>
            </a:r>
            <a:r>
              <a:rPr lang="lt-LT" altLang="lt-LT" dirty="0" smtClean="0"/>
              <a:t>21</a:t>
            </a:r>
            <a:r>
              <a:rPr lang="en-US" altLang="lt-LT" dirty="0" smtClean="0"/>
              <a:t> </a:t>
            </a:r>
            <a:r>
              <a:rPr lang="en-US" altLang="lt-LT" dirty="0"/>
              <a:t>m.</a:t>
            </a:r>
            <a:r>
              <a:rPr lang="lt-LT" altLang="lt-LT" dirty="0"/>
              <a:t> brandos atestatą su pagyrimu gavo </a:t>
            </a:r>
            <a:r>
              <a:rPr lang="lt-LT" altLang="lt-LT" b="1" dirty="0" smtClean="0"/>
              <a:t>5 abiturientai</a:t>
            </a:r>
            <a:r>
              <a:rPr lang="lt-LT" altLang="lt-LT" dirty="0" smtClean="0"/>
              <a:t>: Mykolas </a:t>
            </a:r>
            <a:r>
              <a:rPr lang="lt-LT" altLang="lt-LT" dirty="0" err="1" smtClean="0"/>
              <a:t>Kralikas</a:t>
            </a:r>
            <a:r>
              <a:rPr lang="lt-LT" altLang="lt-LT" dirty="0" smtClean="0"/>
              <a:t>, Marius Danilevičius, </a:t>
            </a:r>
            <a:r>
              <a:rPr lang="lt-LT" altLang="lt-LT" dirty="0" err="1" smtClean="0"/>
              <a:t>Milena</a:t>
            </a:r>
            <a:r>
              <a:rPr lang="lt-LT" altLang="lt-LT" dirty="0" smtClean="0"/>
              <a:t> </a:t>
            </a:r>
            <a:r>
              <a:rPr lang="lt-LT" altLang="lt-LT" dirty="0" err="1" smtClean="0"/>
              <a:t>Luckutė</a:t>
            </a:r>
            <a:r>
              <a:rPr lang="lt-LT" altLang="lt-LT" dirty="0" smtClean="0"/>
              <a:t>, Erika </a:t>
            </a:r>
            <a:r>
              <a:rPr lang="lt-LT" altLang="lt-LT" dirty="0" err="1" smtClean="0"/>
              <a:t>Mališauskaitė</a:t>
            </a:r>
            <a:r>
              <a:rPr lang="lt-LT" altLang="lt-LT" dirty="0" smtClean="0"/>
              <a:t>, Džiugas Mockus. </a:t>
            </a:r>
          </a:p>
          <a:p>
            <a:pPr algn="just">
              <a:lnSpc>
                <a:spcPct val="90000"/>
              </a:lnSpc>
              <a:buFont typeface="Wingdings" panose="05000000000000000000" pitchFamily="2" charset="2"/>
              <a:buChar char="v"/>
            </a:pPr>
            <a:r>
              <a:rPr lang="lt-LT" altLang="lt-LT" dirty="0" smtClean="0"/>
              <a:t> 2020 m. </a:t>
            </a:r>
            <a:r>
              <a:rPr lang="lt-LT" altLang="lt-LT" dirty="0"/>
              <a:t>brandos atestatą su pagyrimu gavo </a:t>
            </a:r>
            <a:r>
              <a:rPr lang="lt-LT" altLang="lt-LT" dirty="0" smtClean="0"/>
              <a:t>4 abiturientės.   </a:t>
            </a:r>
            <a:endParaRPr lang="en-US" altLang="lt-LT" dirty="0"/>
          </a:p>
          <a:p>
            <a:pPr algn="just">
              <a:lnSpc>
                <a:spcPct val="90000"/>
              </a:lnSpc>
              <a:buFont typeface="Wingdings" panose="05000000000000000000" pitchFamily="2" charset="2"/>
              <a:buChar char="v"/>
            </a:pPr>
            <a:r>
              <a:rPr lang="lt-LT" altLang="lt-LT" dirty="0"/>
              <a:t> </a:t>
            </a:r>
            <a:r>
              <a:rPr lang="lt-LT" altLang="lt-LT" dirty="0" smtClean="0"/>
              <a:t>2019 </a:t>
            </a:r>
            <a:r>
              <a:rPr lang="lt-LT" altLang="lt-LT" dirty="0"/>
              <a:t>m. brandos atestatą su pagyrimu gavo 8 abiturientai.</a:t>
            </a:r>
          </a:p>
          <a:p>
            <a:pPr algn="just">
              <a:lnSpc>
                <a:spcPct val="90000"/>
              </a:lnSpc>
              <a:buFont typeface="Wingdings" panose="05000000000000000000" pitchFamily="2" charset="2"/>
              <a:buChar char="v"/>
            </a:pPr>
            <a:r>
              <a:rPr lang="lt-LT" altLang="lt-LT" dirty="0"/>
              <a:t> </a:t>
            </a:r>
            <a:r>
              <a:rPr lang="lt-LT" altLang="lt-LT" dirty="0" smtClean="0"/>
              <a:t>2018 </a:t>
            </a:r>
            <a:r>
              <a:rPr lang="lt-LT" altLang="lt-LT" dirty="0"/>
              <a:t>m. brandos atestatą su pagyrimu gavo 8 abiturientai</a:t>
            </a:r>
            <a:r>
              <a:rPr lang="en-US" altLang="lt-LT" dirty="0"/>
              <a:t>.       </a:t>
            </a:r>
            <a:endParaRPr lang="lt-LT" altLang="lt-LT" dirty="0"/>
          </a:p>
          <a:p>
            <a:pPr algn="just">
              <a:lnSpc>
                <a:spcPct val="90000"/>
              </a:lnSpc>
              <a:buFont typeface="Wingdings" panose="05000000000000000000" pitchFamily="2" charset="2"/>
              <a:buChar char="v"/>
            </a:pPr>
            <a:r>
              <a:rPr lang="lt-LT" altLang="lt-LT" dirty="0"/>
              <a:t> </a:t>
            </a:r>
            <a:r>
              <a:rPr lang="lt-LT" altLang="lt-LT" dirty="0" smtClean="0"/>
              <a:t> 2017 </a:t>
            </a:r>
            <a:r>
              <a:rPr lang="lt-LT" altLang="lt-LT" dirty="0"/>
              <a:t>m. brandos atestatą su pagyrimu gavo 2 abiturientai</a:t>
            </a:r>
            <a:r>
              <a:rPr lang="en-US" altLang="lt-LT" dirty="0"/>
              <a:t>.</a:t>
            </a:r>
            <a:endParaRPr lang="lt-LT" altLang="lt-LT" dirty="0"/>
          </a:p>
          <a:p>
            <a:pPr algn="just">
              <a:lnSpc>
                <a:spcPct val="90000"/>
              </a:lnSpc>
              <a:buFont typeface="Wingdings" panose="05000000000000000000" pitchFamily="2" charset="2"/>
              <a:buChar char="v"/>
            </a:pPr>
            <a:r>
              <a:rPr lang="lt-LT" altLang="lt-LT" dirty="0"/>
              <a:t>  </a:t>
            </a:r>
            <a:r>
              <a:rPr lang="lt-LT" altLang="lt-LT" dirty="0" smtClean="0"/>
              <a:t>2016 </a:t>
            </a:r>
            <a:r>
              <a:rPr lang="lt-LT" altLang="lt-LT" dirty="0"/>
              <a:t>m. brandos atestatą su pagyrimu gavo 4 abiturientai</a:t>
            </a:r>
            <a:r>
              <a:rPr lang="en-US" altLang="lt-LT" dirty="0" smtClean="0"/>
              <a:t>.</a:t>
            </a:r>
            <a:endParaRPr lang="lt-LT" altLang="lt-LT" dirty="0"/>
          </a:p>
        </p:txBody>
      </p:sp>
    </p:spTree>
    <p:extLst>
      <p:ext uri="{BB962C8B-B14F-4D97-AF65-F5344CB8AC3E}">
        <p14:creationId xmlns:p14="http://schemas.microsoft.com/office/powerpoint/2010/main" val="10197556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922114"/>
          </a:xfrm>
        </p:spPr>
        <p:txBody>
          <a:bodyPr>
            <a:normAutofit fontScale="90000"/>
          </a:bodyPr>
          <a:lstStyle/>
          <a:p>
            <a:pPr algn="ctr"/>
            <a:r>
              <a:rPr lang="lt-LT" sz="3200" b="1" dirty="0" smtClean="0"/>
              <a:t>NŠA 2021m. VBE rezultatų tendencija</a:t>
            </a:r>
            <a:endParaRPr lang="lt-LT" sz="3200" b="1" dirty="0"/>
          </a:p>
        </p:txBody>
      </p:sp>
      <p:sp>
        <p:nvSpPr>
          <p:cNvPr id="3" name="Turinio vietos rezervavimo ženklas 2"/>
          <p:cNvSpPr>
            <a:spLocks noGrp="1"/>
          </p:cNvSpPr>
          <p:nvPr>
            <p:ph sz="quarter" idx="1"/>
          </p:nvPr>
        </p:nvSpPr>
        <p:spPr>
          <a:xfrm>
            <a:off x="457200" y="1412776"/>
            <a:ext cx="8003232" cy="5061176"/>
          </a:xfrm>
        </p:spPr>
        <p:txBody>
          <a:bodyPr/>
          <a:lstStyle/>
          <a:p>
            <a:pPr marL="0" indent="0" algn="just">
              <a:buNone/>
            </a:pPr>
            <a:r>
              <a:rPr lang="lt-LT" dirty="0" smtClean="0"/>
              <a:t>   NŠA skelbia 2021m. VBE įvertinimų vidurkius, kurie lyginami su šalies bendrojo ugdymo mokyklų VBE įvertinimų vidurkiais.</a:t>
            </a:r>
          </a:p>
          <a:p>
            <a:pPr marL="0" indent="0">
              <a:buNone/>
            </a:pPr>
            <a:r>
              <a:rPr lang="lt-LT" b="1" dirty="0" smtClean="0"/>
              <a:t>Lietuvių kalba ir literatūra</a:t>
            </a:r>
          </a:p>
          <a:p>
            <a:pPr marL="0" indent="0">
              <a:buNone/>
            </a:pPr>
            <a:r>
              <a:rPr lang="lt-LT" dirty="0" smtClean="0"/>
              <a:t>Gimnazijos vidurkis </a:t>
            </a:r>
            <a:r>
              <a:rPr lang="lt-LT" b="1" dirty="0" smtClean="0"/>
              <a:t>59,6</a:t>
            </a:r>
            <a:r>
              <a:rPr lang="lt-LT" dirty="0" smtClean="0"/>
              <a:t>; Šalies mokyk. vidurkis </a:t>
            </a:r>
            <a:r>
              <a:rPr lang="lt-LT" b="1" dirty="0" smtClean="0"/>
              <a:t>42,4</a:t>
            </a:r>
            <a:r>
              <a:rPr lang="lt-LT" dirty="0" smtClean="0"/>
              <a:t>;</a:t>
            </a:r>
          </a:p>
          <a:p>
            <a:pPr marL="0" indent="0">
              <a:buNone/>
            </a:pPr>
            <a:r>
              <a:rPr lang="lt-LT" b="1" dirty="0" smtClean="0"/>
              <a:t>Matematika</a:t>
            </a:r>
          </a:p>
          <a:p>
            <a:pPr marL="0" indent="0">
              <a:buNone/>
            </a:pPr>
            <a:r>
              <a:rPr lang="lt-LT" dirty="0"/>
              <a:t>Gimnazijos vidurkis </a:t>
            </a:r>
            <a:r>
              <a:rPr lang="lt-LT" b="1" dirty="0" smtClean="0"/>
              <a:t>37,8</a:t>
            </a:r>
            <a:r>
              <a:rPr lang="lt-LT" dirty="0" smtClean="0"/>
              <a:t>; </a:t>
            </a:r>
            <a:r>
              <a:rPr lang="lt-LT" dirty="0"/>
              <a:t>Šalies </a:t>
            </a:r>
            <a:r>
              <a:rPr lang="lt-LT" dirty="0" smtClean="0"/>
              <a:t>mokyk. </a:t>
            </a:r>
            <a:r>
              <a:rPr lang="lt-LT" dirty="0"/>
              <a:t>vidurkis </a:t>
            </a:r>
            <a:r>
              <a:rPr lang="lt-LT" b="1" dirty="0" smtClean="0"/>
              <a:t>31,2</a:t>
            </a:r>
            <a:r>
              <a:rPr lang="lt-LT" dirty="0" smtClean="0"/>
              <a:t>;</a:t>
            </a:r>
            <a:endParaRPr lang="lt-LT" dirty="0"/>
          </a:p>
          <a:p>
            <a:pPr marL="0" indent="0">
              <a:buNone/>
            </a:pPr>
            <a:r>
              <a:rPr lang="lt-LT" b="1" dirty="0" smtClean="0"/>
              <a:t>Anglų kalba</a:t>
            </a:r>
          </a:p>
          <a:p>
            <a:pPr marL="0" indent="0">
              <a:buNone/>
            </a:pPr>
            <a:r>
              <a:rPr lang="lt-LT" dirty="0"/>
              <a:t>Gimnazijos vidurkis </a:t>
            </a:r>
            <a:r>
              <a:rPr lang="lt-LT" b="1" dirty="0" smtClean="0"/>
              <a:t>68,9</a:t>
            </a:r>
            <a:r>
              <a:rPr lang="lt-LT" dirty="0" smtClean="0"/>
              <a:t>; </a:t>
            </a:r>
            <a:r>
              <a:rPr lang="lt-LT" dirty="0"/>
              <a:t>Šalies </a:t>
            </a:r>
            <a:r>
              <a:rPr lang="lt-LT" dirty="0" smtClean="0"/>
              <a:t>mokyk. </a:t>
            </a:r>
            <a:r>
              <a:rPr lang="lt-LT" dirty="0"/>
              <a:t>vidurkis </a:t>
            </a:r>
            <a:r>
              <a:rPr lang="lt-LT" b="1" dirty="0" smtClean="0"/>
              <a:t>61,1</a:t>
            </a:r>
            <a:r>
              <a:rPr lang="lt-LT" dirty="0" smtClean="0"/>
              <a:t>;</a:t>
            </a:r>
          </a:p>
          <a:p>
            <a:pPr marL="0" indent="0">
              <a:buNone/>
            </a:pPr>
            <a:r>
              <a:rPr lang="lt-LT" b="1" dirty="0" smtClean="0"/>
              <a:t>Istorija</a:t>
            </a:r>
          </a:p>
          <a:p>
            <a:pPr marL="0" indent="0">
              <a:buNone/>
            </a:pPr>
            <a:r>
              <a:rPr lang="lt-LT" dirty="0"/>
              <a:t>Gimnazijos vidurkis </a:t>
            </a:r>
            <a:r>
              <a:rPr lang="lt-LT" b="1" dirty="0" smtClean="0"/>
              <a:t>57,5</a:t>
            </a:r>
            <a:r>
              <a:rPr lang="lt-LT" dirty="0" smtClean="0"/>
              <a:t>; </a:t>
            </a:r>
            <a:r>
              <a:rPr lang="lt-LT" dirty="0"/>
              <a:t>Šalies </a:t>
            </a:r>
            <a:r>
              <a:rPr lang="lt-LT" dirty="0" smtClean="0"/>
              <a:t>mokyk. </a:t>
            </a:r>
            <a:r>
              <a:rPr lang="lt-LT" dirty="0"/>
              <a:t>vidurkis </a:t>
            </a:r>
            <a:r>
              <a:rPr lang="lt-LT" b="1" dirty="0" smtClean="0"/>
              <a:t>47,4</a:t>
            </a:r>
            <a:r>
              <a:rPr lang="lt-LT" dirty="0" smtClean="0"/>
              <a:t>;</a:t>
            </a:r>
            <a:endParaRPr lang="lt-LT" dirty="0"/>
          </a:p>
        </p:txBody>
      </p:sp>
    </p:spTree>
    <p:extLst>
      <p:ext uri="{BB962C8B-B14F-4D97-AF65-F5344CB8AC3E}">
        <p14:creationId xmlns:p14="http://schemas.microsoft.com/office/powerpoint/2010/main" val="3144630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ŠMSM pagrindinės 2021-2022 </a:t>
            </a:r>
            <a:r>
              <a:rPr lang="lt-LT" altLang="lt-LT" sz="3200" b="1" dirty="0" err="1" smtClean="0"/>
              <a:t>m.m</a:t>
            </a:r>
            <a:r>
              <a:rPr lang="lt-LT" altLang="lt-LT" sz="3200" b="1" dirty="0" smtClean="0"/>
              <a:t>. </a:t>
            </a:r>
            <a:r>
              <a:rPr lang="lt-LT" altLang="lt-LT" sz="3200" b="1" dirty="0"/>
              <a:t>pokyčių kryptys </a:t>
            </a:r>
            <a:endParaRPr lang="lt-LT" sz="3200" dirty="0"/>
          </a:p>
        </p:txBody>
      </p:sp>
      <p:sp>
        <p:nvSpPr>
          <p:cNvPr id="3" name="Turinio vietos rezervavimo ženklas 2"/>
          <p:cNvSpPr>
            <a:spLocks noGrp="1"/>
          </p:cNvSpPr>
          <p:nvPr>
            <p:ph sz="quarter" idx="1"/>
          </p:nvPr>
        </p:nvSpPr>
        <p:spPr/>
        <p:txBody>
          <a:bodyPr>
            <a:normAutofit lnSpcReduction="10000"/>
          </a:bodyPr>
          <a:lstStyle/>
          <a:p>
            <a:pPr marL="0" indent="0" algn="just">
              <a:buNone/>
            </a:pPr>
            <a:r>
              <a:rPr lang="lt-LT" dirty="0" smtClean="0"/>
              <a:t>   Ministrė </a:t>
            </a:r>
            <a:r>
              <a:rPr lang="lt-LT" dirty="0"/>
              <a:t>J. </a:t>
            </a:r>
            <a:r>
              <a:rPr lang="lt-LT" dirty="0" err="1"/>
              <a:t>Šiugždinienė</a:t>
            </a:r>
            <a:r>
              <a:rPr lang="lt-LT" dirty="0"/>
              <a:t> atkreipia dėmesį, kad praėję </a:t>
            </a:r>
            <a:r>
              <a:rPr lang="lt-LT" dirty="0" err="1"/>
              <a:t>pandeminiai</a:t>
            </a:r>
            <a:r>
              <a:rPr lang="lt-LT" dirty="0"/>
              <a:t> mokslo metai labai daug išmokė, pasak jos, šios pamokos labai svarbios ir pasitinkant </a:t>
            </a:r>
            <a:r>
              <a:rPr lang="lt-LT" dirty="0" smtClean="0"/>
              <a:t>naujuosius mokslo </a:t>
            </a:r>
            <a:r>
              <a:rPr lang="lt-LT" dirty="0"/>
              <a:t>metus</a:t>
            </a:r>
            <a:r>
              <a:rPr lang="lt-LT" dirty="0" smtClean="0"/>
              <a:t>.</a:t>
            </a:r>
          </a:p>
          <a:p>
            <a:pPr algn="just">
              <a:buFont typeface="Wingdings" panose="05000000000000000000" pitchFamily="2" charset="2"/>
              <a:buChar char="v"/>
            </a:pPr>
            <a:r>
              <a:rPr lang="lt-LT" b="1" dirty="0" smtClean="0"/>
              <a:t>Pirmoji </a:t>
            </a:r>
            <a:r>
              <a:rPr lang="lt-LT" b="1" dirty="0"/>
              <a:t>pamoka yra bendradarbiavimo.</a:t>
            </a:r>
            <a:r>
              <a:rPr lang="lt-LT" dirty="0"/>
              <a:t> </a:t>
            </a:r>
            <a:r>
              <a:rPr lang="lt-LT" dirty="0" smtClean="0"/>
              <a:t>Ministerija </a:t>
            </a:r>
            <a:r>
              <a:rPr lang="lt-LT" dirty="0"/>
              <a:t>įsipareigojame sąžiningai ir atvirai kalbėti apie situaciją ir talkinti savivaldybėms ir </a:t>
            </a:r>
            <a:r>
              <a:rPr lang="lt-LT" dirty="0" smtClean="0"/>
              <a:t>mokykloms.</a:t>
            </a:r>
          </a:p>
          <a:p>
            <a:pPr algn="just">
              <a:buFont typeface="Wingdings" panose="05000000000000000000" pitchFamily="2" charset="2"/>
              <a:buChar char="v"/>
            </a:pPr>
            <a:r>
              <a:rPr lang="lt-LT" dirty="0"/>
              <a:t> </a:t>
            </a:r>
            <a:r>
              <a:rPr lang="lt-LT" b="1" dirty="0"/>
              <a:t>Antroji pamoka – lyderystės.</a:t>
            </a:r>
            <a:r>
              <a:rPr lang="lt-LT" dirty="0"/>
              <a:t> Pandemijos metu svarbi tiek ministerijos, tiek savivaldybės, tiek ir visos švietimo bendruomenės ir jos narių </a:t>
            </a:r>
            <a:r>
              <a:rPr lang="lt-LT" dirty="0" smtClean="0"/>
              <a:t>lyderystė. Daugiau </a:t>
            </a:r>
            <a:r>
              <a:rPr lang="lt-LT" dirty="0"/>
              <a:t>sprendimų vietose ir mažiau nurodymų </a:t>
            </a:r>
            <a:r>
              <a:rPr lang="lt-LT" dirty="0" smtClean="0"/>
              <a:t>laukimo</a:t>
            </a:r>
            <a:r>
              <a:rPr lang="lt-LT" dirty="0"/>
              <a:t>.</a:t>
            </a:r>
            <a:r>
              <a:rPr lang="lt-LT" dirty="0" smtClean="0"/>
              <a:t>  </a:t>
            </a:r>
            <a:endParaRPr lang="lt-LT" dirty="0"/>
          </a:p>
        </p:txBody>
      </p:sp>
    </p:spTree>
    <p:extLst>
      <p:ext uri="{BB962C8B-B14F-4D97-AF65-F5344CB8AC3E}">
        <p14:creationId xmlns:p14="http://schemas.microsoft.com/office/powerpoint/2010/main" val="14188005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sz="3200" b="1" dirty="0"/>
              <a:t>NŠA 2021m. VBE rezultatų tendencija</a:t>
            </a:r>
            <a:endParaRPr lang="lt-LT" sz="3200" dirty="0"/>
          </a:p>
        </p:txBody>
      </p:sp>
      <p:sp>
        <p:nvSpPr>
          <p:cNvPr id="3" name="Turinio vietos rezervavimo ženklas 2"/>
          <p:cNvSpPr>
            <a:spLocks noGrp="1"/>
          </p:cNvSpPr>
          <p:nvPr>
            <p:ph sz="quarter" idx="1"/>
          </p:nvPr>
        </p:nvSpPr>
        <p:spPr>
          <a:xfrm>
            <a:off x="457200" y="1600200"/>
            <a:ext cx="7931224" cy="4873752"/>
          </a:xfrm>
        </p:spPr>
        <p:txBody>
          <a:bodyPr/>
          <a:lstStyle/>
          <a:p>
            <a:pPr marL="0" indent="0">
              <a:buNone/>
            </a:pPr>
            <a:r>
              <a:rPr lang="lt-LT" b="1" dirty="0" smtClean="0"/>
              <a:t>Biologija</a:t>
            </a:r>
            <a:endParaRPr lang="lt-LT" b="1" dirty="0"/>
          </a:p>
          <a:p>
            <a:pPr marL="0" indent="0">
              <a:buNone/>
            </a:pPr>
            <a:r>
              <a:rPr lang="lt-LT" dirty="0"/>
              <a:t>Gimnazijos vidurkis </a:t>
            </a:r>
            <a:r>
              <a:rPr lang="lt-LT" b="1" dirty="0" smtClean="0"/>
              <a:t>71,0</a:t>
            </a:r>
            <a:r>
              <a:rPr lang="lt-LT" dirty="0" smtClean="0"/>
              <a:t>; </a:t>
            </a:r>
            <a:r>
              <a:rPr lang="lt-LT" dirty="0"/>
              <a:t>Šalies </a:t>
            </a:r>
            <a:r>
              <a:rPr lang="lt-LT" dirty="0" smtClean="0"/>
              <a:t>mokyk. vidurkis </a:t>
            </a:r>
            <a:r>
              <a:rPr lang="lt-LT" b="1" dirty="0" smtClean="0"/>
              <a:t>50,7</a:t>
            </a:r>
            <a:r>
              <a:rPr lang="lt-LT" dirty="0" smtClean="0"/>
              <a:t>;</a:t>
            </a:r>
            <a:endParaRPr lang="lt-LT" dirty="0"/>
          </a:p>
          <a:p>
            <a:pPr marL="0" indent="0">
              <a:buNone/>
            </a:pPr>
            <a:r>
              <a:rPr lang="lt-LT" b="1" dirty="0" smtClean="0"/>
              <a:t>Chemija</a:t>
            </a:r>
            <a:endParaRPr lang="lt-LT" b="1" dirty="0"/>
          </a:p>
          <a:p>
            <a:pPr marL="0" indent="0">
              <a:buNone/>
            </a:pPr>
            <a:r>
              <a:rPr lang="lt-LT" dirty="0"/>
              <a:t>Gimnazijos vidurkis </a:t>
            </a:r>
            <a:r>
              <a:rPr lang="lt-LT" b="1" dirty="0" smtClean="0"/>
              <a:t>66,4</a:t>
            </a:r>
            <a:r>
              <a:rPr lang="lt-LT" dirty="0" smtClean="0"/>
              <a:t>; </a:t>
            </a:r>
            <a:r>
              <a:rPr lang="lt-LT" dirty="0"/>
              <a:t>Šalies </a:t>
            </a:r>
            <a:r>
              <a:rPr lang="lt-LT" dirty="0" smtClean="0"/>
              <a:t>mokyk. vidurkis </a:t>
            </a:r>
            <a:r>
              <a:rPr lang="lt-LT" b="1" dirty="0" smtClean="0"/>
              <a:t>46,6</a:t>
            </a:r>
            <a:r>
              <a:rPr lang="lt-LT" dirty="0" smtClean="0"/>
              <a:t>;</a:t>
            </a:r>
          </a:p>
          <a:p>
            <a:pPr marL="0" indent="0">
              <a:buNone/>
            </a:pPr>
            <a:r>
              <a:rPr lang="lt-LT" b="1" dirty="0" smtClean="0"/>
              <a:t>Fizika</a:t>
            </a:r>
            <a:endParaRPr lang="lt-LT" b="1" dirty="0"/>
          </a:p>
          <a:p>
            <a:pPr marL="0" indent="0">
              <a:buNone/>
            </a:pPr>
            <a:r>
              <a:rPr lang="lt-LT" dirty="0"/>
              <a:t>Gimnazijos vidurkis </a:t>
            </a:r>
            <a:r>
              <a:rPr lang="lt-LT" b="1" dirty="0" smtClean="0"/>
              <a:t>51,4</a:t>
            </a:r>
            <a:r>
              <a:rPr lang="lt-LT" dirty="0" smtClean="0"/>
              <a:t>; </a:t>
            </a:r>
            <a:r>
              <a:rPr lang="lt-LT" dirty="0"/>
              <a:t>Šalies mokyk. vidurkis </a:t>
            </a:r>
            <a:r>
              <a:rPr lang="lt-LT" b="1" dirty="0" smtClean="0"/>
              <a:t>42,7</a:t>
            </a:r>
            <a:r>
              <a:rPr lang="lt-LT" dirty="0" smtClean="0"/>
              <a:t>;</a:t>
            </a:r>
          </a:p>
          <a:p>
            <a:pPr marL="0" indent="0">
              <a:buNone/>
            </a:pPr>
            <a:r>
              <a:rPr lang="lt-LT" b="1" dirty="0" smtClean="0"/>
              <a:t>Informatika</a:t>
            </a:r>
            <a:endParaRPr lang="lt-LT" b="1" dirty="0"/>
          </a:p>
          <a:p>
            <a:pPr marL="0" indent="0">
              <a:buNone/>
            </a:pPr>
            <a:r>
              <a:rPr lang="lt-LT" dirty="0"/>
              <a:t>Gimnazijos vidurkis </a:t>
            </a:r>
            <a:r>
              <a:rPr lang="lt-LT" b="1" dirty="0" smtClean="0"/>
              <a:t>52,4</a:t>
            </a:r>
            <a:r>
              <a:rPr lang="lt-LT" dirty="0" smtClean="0"/>
              <a:t>; </a:t>
            </a:r>
            <a:r>
              <a:rPr lang="lt-LT" dirty="0"/>
              <a:t>Šalies mokyk. vidurkis </a:t>
            </a:r>
            <a:r>
              <a:rPr lang="lt-LT" b="1" dirty="0" smtClean="0"/>
              <a:t>43,1</a:t>
            </a:r>
            <a:r>
              <a:rPr lang="lt-LT" dirty="0" smtClean="0"/>
              <a:t>;</a:t>
            </a:r>
          </a:p>
          <a:p>
            <a:pPr marL="0" indent="0">
              <a:buNone/>
            </a:pPr>
            <a:r>
              <a:rPr lang="lt-LT" b="1" dirty="0" smtClean="0"/>
              <a:t>Geografija</a:t>
            </a:r>
            <a:endParaRPr lang="lt-LT" b="1" dirty="0"/>
          </a:p>
          <a:p>
            <a:pPr marL="0" indent="0">
              <a:buNone/>
            </a:pPr>
            <a:r>
              <a:rPr lang="lt-LT" b="1" dirty="0"/>
              <a:t>Gimnazijos vidurkis </a:t>
            </a:r>
            <a:r>
              <a:rPr lang="lt-LT" b="1" dirty="0" smtClean="0"/>
              <a:t>42,9</a:t>
            </a:r>
            <a:r>
              <a:rPr lang="lt-LT" dirty="0" smtClean="0"/>
              <a:t>; </a:t>
            </a:r>
            <a:r>
              <a:rPr lang="lt-LT" dirty="0"/>
              <a:t>Šalies mokyk. vidurkis </a:t>
            </a:r>
            <a:r>
              <a:rPr lang="lt-LT" b="1" dirty="0" smtClean="0"/>
              <a:t>47,3</a:t>
            </a:r>
            <a:r>
              <a:rPr lang="lt-LT" dirty="0" smtClean="0"/>
              <a:t>;</a:t>
            </a:r>
            <a:endParaRPr lang="lt-LT" dirty="0"/>
          </a:p>
          <a:p>
            <a:pPr marL="0" indent="0">
              <a:buNone/>
            </a:pPr>
            <a:endParaRPr lang="lt-LT" dirty="0"/>
          </a:p>
          <a:p>
            <a:pPr marL="0" indent="0">
              <a:buNone/>
            </a:pPr>
            <a:endParaRPr lang="lt-LT" dirty="0"/>
          </a:p>
          <a:p>
            <a:pPr marL="0" indent="0">
              <a:buNone/>
            </a:pPr>
            <a:endParaRPr lang="lt-LT" dirty="0"/>
          </a:p>
          <a:p>
            <a:pPr marL="0" indent="0">
              <a:buNone/>
            </a:pPr>
            <a:endParaRPr lang="lt-LT" dirty="0"/>
          </a:p>
        </p:txBody>
      </p:sp>
    </p:spTree>
    <p:extLst>
      <p:ext uri="{BB962C8B-B14F-4D97-AF65-F5344CB8AC3E}">
        <p14:creationId xmlns:p14="http://schemas.microsoft.com/office/powerpoint/2010/main" val="11203558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600" b="1" dirty="0" smtClean="0"/>
              <a:t>2021 </a:t>
            </a:r>
            <a:r>
              <a:rPr lang="lt-LT" altLang="lt-LT" sz="3600" b="1" dirty="0"/>
              <a:t>m. VBE neišlaikė:</a:t>
            </a:r>
            <a:endParaRPr lang="lt-LT" sz="3600" dirty="0"/>
          </a:p>
        </p:txBody>
      </p:sp>
      <p:sp>
        <p:nvSpPr>
          <p:cNvPr id="3" name="Turinio vietos rezervavimo ženklas 2"/>
          <p:cNvSpPr>
            <a:spLocks noGrp="1"/>
          </p:cNvSpPr>
          <p:nvPr>
            <p:ph sz="quarter" idx="1"/>
          </p:nvPr>
        </p:nvSpPr>
        <p:spPr/>
        <p:txBody>
          <a:bodyPr/>
          <a:lstStyle/>
          <a:p>
            <a:pPr>
              <a:lnSpc>
                <a:spcPct val="80000"/>
              </a:lnSpc>
              <a:buFont typeface="Wingdings" panose="05000000000000000000" pitchFamily="2" charset="2"/>
              <a:buChar char="v"/>
            </a:pPr>
            <a:endParaRPr lang="lt-LT" altLang="lt-LT" dirty="0" smtClean="0"/>
          </a:p>
          <a:p>
            <a:pPr>
              <a:lnSpc>
                <a:spcPct val="80000"/>
              </a:lnSpc>
              <a:buFont typeface="Wingdings" panose="05000000000000000000" pitchFamily="2" charset="2"/>
              <a:buChar char="v"/>
            </a:pPr>
            <a:r>
              <a:rPr lang="lt-LT" altLang="lt-LT" dirty="0" smtClean="0"/>
              <a:t>Lietuvių </a:t>
            </a:r>
            <a:r>
              <a:rPr lang="lt-LT" altLang="lt-LT" dirty="0"/>
              <a:t>k. ir literatūra: laikė </a:t>
            </a:r>
            <a:r>
              <a:rPr lang="lt-LT" altLang="lt-LT" dirty="0" smtClean="0"/>
              <a:t>154; </a:t>
            </a:r>
            <a:r>
              <a:rPr lang="lt-LT" altLang="lt-LT" dirty="0"/>
              <a:t>neišlaikė 6 </a:t>
            </a:r>
          </a:p>
          <a:p>
            <a:pPr marL="0" indent="0">
              <a:lnSpc>
                <a:spcPct val="80000"/>
              </a:lnSpc>
              <a:buNone/>
            </a:pPr>
            <a:r>
              <a:rPr lang="lt-LT" altLang="lt-LT" dirty="0" smtClean="0"/>
              <a:t>    gimnazijoje 3,8 </a:t>
            </a:r>
            <a:r>
              <a:rPr lang="lt-LT" altLang="lt-LT" dirty="0">
                <a:sym typeface="Symbol" pitchFamily="18" charset="2"/>
              </a:rPr>
              <a:t>,</a:t>
            </a:r>
            <a:r>
              <a:rPr lang="lt-LT" altLang="lt-LT" b="1" dirty="0"/>
              <a:t> Lietuvoje 8</a:t>
            </a:r>
            <a:r>
              <a:rPr lang="lt-LT" altLang="lt-LT" b="1" dirty="0" smtClean="0"/>
              <a:t>,6 </a:t>
            </a:r>
            <a:r>
              <a:rPr lang="lt-LT" altLang="lt-LT" b="1" dirty="0">
                <a:sym typeface="Symbol" pitchFamily="18" charset="2"/>
              </a:rPr>
              <a:t></a:t>
            </a:r>
            <a:endParaRPr lang="lt-LT" altLang="lt-LT" b="1" dirty="0"/>
          </a:p>
          <a:p>
            <a:pPr>
              <a:lnSpc>
                <a:spcPct val="80000"/>
              </a:lnSpc>
              <a:buFont typeface="Wingdings" panose="05000000000000000000" pitchFamily="2" charset="2"/>
              <a:buChar char="v"/>
            </a:pPr>
            <a:r>
              <a:rPr lang="lt-LT" altLang="lt-LT" dirty="0"/>
              <a:t>Matematika: laikė </a:t>
            </a:r>
            <a:r>
              <a:rPr lang="lt-LT" altLang="lt-LT" dirty="0" smtClean="0"/>
              <a:t>144; </a:t>
            </a:r>
            <a:r>
              <a:rPr lang="lt-LT" altLang="lt-LT" b="1" dirty="0"/>
              <a:t>neišlaikė </a:t>
            </a:r>
            <a:r>
              <a:rPr lang="lt-LT" altLang="lt-LT" b="1" dirty="0" smtClean="0"/>
              <a:t>17;</a:t>
            </a:r>
            <a:endParaRPr lang="lt-LT" altLang="lt-LT" b="1" dirty="0"/>
          </a:p>
          <a:p>
            <a:pPr marL="0" indent="0">
              <a:lnSpc>
                <a:spcPct val="80000"/>
              </a:lnSpc>
              <a:buNone/>
            </a:pPr>
            <a:r>
              <a:rPr lang="lt-LT" altLang="lt-LT" dirty="0" smtClean="0"/>
              <a:t>    </a:t>
            </a:r>
            <a:r>
              <a:rPr lang="lt-LT" altLang="lt-LT" b="1" dirty="0" smtClean="0"/>
              <a:t>gimnazijoje 11,8 </a:t>
            </a:r>
            <a:r>
              <a:rPr lang="lt-LT" altLang="lt-LT" b="1" dirty="0">
                <a:sym typeface="Symbol" pitchFamily="18" charset="2"/>
              </a:rPr>
              <a:t></a:t>
            </a:r>
            <a:r>
              <a:rPr lang="lt-LT" altLang="lt-LT" dirty="0">
                <a:sym typeface="Symbol" pitchFamily="18" charset="2"/>
              </a:rPr>
              <a:t>,</a:t>
            </a:r>
            <a:r>
              <a:rPr lang="lt-LT" altLang="lt-LT" b="1" dirty="0"/>
              <a:t> Lietuvoje </a:t>
            </a:r>
            <a:r>
              <a:rPr lang="lt-LT" altLang="lt-LT" b="1" dirty="0" smtClean="0"/>
              <a:t>15,2 </a:t>
            </a:r>
            <a:r>
              <a:rPr lang="lt-LT" altLang="lt-LT" b="1" dirty="0">
                <a:sym typeface="Symbol" pitchFamily="18" charset="2"/>
              </a:rPr>
              <a:t></a:t>
            </a:r>
            <a:endParaRPr lang="lt-LT" altLang="lt-LT" b="1" dirty="0"/>
          </a:p>
          <a:p>
            <a:pPr>
              <a:lnSpc>
                <a:spcPct val="80000"/>
              </a:lnSpc>
              <a:buFont typeface="Wingdings" panose="05000000000000000000" pitchFamily="2" charset="2"/>
              <a:buChar char="v"/>
            </a:pPr>
            <a:r>
              <a:rPr lang="lt-LT" altLang="lt-LT" dirty="0"/>
              <a:t>Anglų k.: laikė </a:t>
            </a:r>
            <a:r>
              <a:rPr lang="lt-LT" altLang="lt-LT" dirty="0" smtClean="0"/>
              <a:t>153; </a:t>
            </a:r>
            <a:r>
              <a:rPr lang="lt-LT" altLang="lt-LT" dirty="0"/>
              <a:t>neišlaikė 1; </a:t>
            </a:r>
          </a:p>
          <a:p>
            <a:pPr marL="0" indent="0">
              <a:lnSpc>
                <a:spcPct val="80000"/>
              </a:lnSpc>
              <a:buNone/>
            </a:pPr>
            <a:r>
              <a:rPr lang="lt-LT" altLang="lt-LT" dirty="0" smtClean="0"/>
              <a:t>    gimnazijoje 0,65 </a:t>
            </a:r>
            <a:r>
              <a:rPr lang="lt-LT" altLang="lt-LT" dirty="0">
                <a:sym typeface="Symbol" pitchFamily="18" charset="2"/>
              </a:rPr>
              <a:t>, </a:t>
            </a:r>
            <a:r>
              <a:rPr lang="lt-LT" altLang="lt-LT" b="1" dirty="0">
                <a:sym typeface="Symbol" pitchFamily="18" charset="2"/>
              </a:rPr>
              <a:t>Lietuvoje </a:t>
            </a:r>
            <a:r>
              <a:rPr lang="lt-LT" altLang="lt-LT" b="1" dirty="0" smtClean="0">
                <a:sym typeface="Symbol" pitchFamily="18" charset="2"/>
              </a:rPr>
              <a:t>2,1</a:t>
            </a:r>
            <a:r>
              <a:rPr lang="lt-LT" altLang="lt-LT" b="1" dirty="0" smtClean="0"/>
              <a:t> </a:t>
            </a:r>
            <a:r>
              <a:rPr lang="lt-LT" altLang="lt-LT" b="1" dirty="0">
                <a:sym typeface="Symbol" pitchFamily="18" charset="2"/>
              </a:rPr>
              <a:t></a:t>
            </a:r>
          </a:p>
          <a:p>
            <a:pPr>
              <a:lnSpc>
                <a:spcPct val="80000"/>
              </a:lnSpc>
              <a:buFont typeface="Wingdings" panose="05000000000000000000" pitchFamily="2" charset="2"/>
              <a:buChar char="v"/>
            </a:pPr>
            <a:r>
              <a:rPr lang="lt-LT" altLang="lt-LT" dirty="0">
                <a:sym typeface="Symbol" pitchFamily="18" charset="2"/>
              </a:rPr>
              <a:t> </a:t>
            </a:r>
            <a:r>
              <a:rPr lang="lt-LT" altLang="lt-LT" dirty="0" err="1">
                <a:sym typeface="Symbol" pitchFamily="18" charset="2"/>
              </a:rPr>
              <a:t>Inform</a:t>
            </a:r>
            <a:r>
              <a:rPr lang="lt-LT" altLang="lt-LT" dirty="0">
                <a:sym typeface="Symbol" pitchFamily="18" charset="2"/>
              </a:rPr>
              <a:t>. tech.: laikė 19; neišlaikė 1;</a:t>
            </a:r>
          </a:p>
          <a:p>
            <a:pPr marL="0" indent="0">
              <a:lnSpc>
                <a:spcPct val="80000"/>
              </a:lnSpc>
              <a:buNone/>
            </a:pPr>
            <a:r>
              <a:rPr lang="lt-LT" altLang="lt-LT" dirty="0" smtClean="0">
                <a:sym typeface="Symbol" pitchFamily="18" charset="2"/>
              </a:rPr>
              <a:t>    </a:t>
            </a:r>
            <a:r>
              <a:rPr lang="lt-LT" altLang="lt-LT" b="1" dirty="0" smtClean="0">
                <a:sym typeface="Symbol" pitchFamily="18" charset="2"/>
              </a:rPr>
              <a:t>gimnazijoje </a:t>
            </a:r>
            <a:r>
              <a:rPr lang="lt-LT" altLang="lt-LT" b="1" dirty="0">
                <a:sym typeface="Symbol" pitchFamily="18" charset="2"/>
              </a:rPr>
              <a:t>5,2 </a:t>
            </a:r>
            <a:r>
              <a:rPr lang="lt-LT" altLang="lt-LT" dirty="0">
                <a:sym typeface="Symbol" pitchFamily="18" charset="2"/>
              </a:rPr>
              <a:t>,  </a:t>
            </a:r>
            <a:r>
              <a:rPr lang="lt-LT" altLang="lt-LT" dirty="0"/>
              <a:t> </a:t>
            </a:r>
            <a:r>
              <a:rPr lang="lt-LT" altLang="lt-LT" b="1" dirty="0"/>
              <a:t>Lietuvoje </a:t>
            </a:r>
            <a:r>
              <a:rPr lang="lt-LT" altLang="lt-LT" b="1" dirty="0" smtClean="0"/>
              <a:t>8,7 </a:t>
            </a:r>
            <a:r>
              <a:rPr lang="lt-LT" altLang="lt-LT" b="1" dirty="0">
                <a:sym typeface="Symbol" pitchFamily="18" charset="2"/>
              </a:rPr>
              <a:t></a:t>
            </a:r>
          </a:p>
          <a:p>
            <a:pPr>
              <a:lnSpc>
                <a:spcPct val="80000"/>
              </a:lnSpc>
              <a:buFont typeface="Wingdings" panose="05000000000000000000" pitchFamily="2" charset="2"/>
              <a:buChar char="v"/>
            </a:pPr>
            <a:r>
              <a:rPr lang="lt-LT" altLang="lt-LT" dirty="0">
                <a:sym typeface="Symbol" pitchFamily="18" charset="2"/>
              </a:rPr>
              <a:t>Istorijos, biologijos, chemijos, fizikos, geografijos BE išlaikė visi mokiniai.</a:t>
            </a:r>
            <a:endParaRPr lang="lt-LT" altLang="lt-LT" dirty="0"/>
          </a:p>
          <a:p>
            <a:pPr marL="0" indent="0">
              <a:buNone/>
            </a:pPr>
            <a:endParaRPr lang="lt-LT" dirty="0"/>
          </a:p>
        </p:txBody>
      </p:sp>
    </p:spTree>
    <p:extLst>
      <p:ext uri="{BB962C8B-B14F-4D97-AF65-F5344CB8AC3E}">
        <p14:creationId xmlns:p14="http://schemas.microsoft.com/office/powerpoint/2010/main" val="26311336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2021 m. VBE neišlaikė:</a:t>
            </a:r>
            <a:endParaRPr lang="lt-LT" sz="3200" dirty="0"/>
          </a:p>
        </p:txBody>
      </p:sp>
      <p:sp>
        <p:nvSpPr>
          <p:cNvPr id="3" name="Turinio vietos rezervavimo ženklas 2"/>
          <p:cNvSpPr>
            <a:spLocks noGrp="1"/>
          </p:cNvSpPr>
          <p:nvPr>
            <p:ph sz="quarter" idx="1"/>
          </p:nvPr>
        </p:nvSpPr>
        <p:spPr/>
        <p:txBody>
          <a:bodyPr/>
          <a:lstStyle/>
          <a:p>
            <a:pPr marL="0" indent="0">
              <a:lnSpc>
                <a:spcPct val="80000"/>
              </a:lnSpc>
              <a:buNone/>
            </a:pPr>
            <a:endParaRPr lang="lt-LT" altLang="lt-LT" dirty="0"/>
          </a:p>
          <a:p>
            <a:pPr marL="0" indent="0">
              <a:lnSpc>
                <a:spcPct val="80000"/>
              </a:lnSpc>
              <a:buNone/>
            </a:pPr>
            <a:r>
              <a:rPr lang="lt-LT" altLang="lt-LT" dirty="0" smtClean="0"/>
              <a:t> </a:t>
            </a:r>
          </a:p>
          <a:p>
            <a:pPr>
              <a:lnSpc>
                <a:spcPct val="80000"/>
              </a:lnSpc>
              <a:buFont typeface="Wingdings" panose="05000000000000000000" pitchFamily="2" charset="2"/>
              <a:buChar char="v"/>
            </a:pPr>
            <a:r>
              <a:rPr lang="lt-LT" altLang="lt-LT" dirty="0" smtClean="0">
                <a:sym typeface="Symbol" pitchFamily="18" charset="2"/>
              </a:rPr>
              <a:t> Istorijos </a:t>
            </a:r>
            <a:r>
              <a:rPr lang="lt-LT" altLang="lt-LT" dirty="0">
                <a:sym typeface="Symbol" pitchFamily="18" charset="2"/>
              </a:rPr>
              <a:t>BE </a:t>
            </a:r>
            <a:r>
              <a:rPr lang="lt-LT" altLang="lt-LT" dirty="0"/>
              <a:t>neišlaikė </a:t>
            </a:r>
            <a:r>
              <a:rPr lang="lt-LT" altLang="lt-LT" b="1" dirty="0"/>
              <a:t>Lietuvoje 1,3 </a:t>
            </a:r>
            <a:r>
              <a:rPr lang="lt-LT" altLang="lt-LT" b="1" dirty="0" smtClean="0">
                <a:sym typeface="Symbol" pitchFamily="18" charset="2"/>
              </a:rPr>
              <a:t></a:t>
            </a:r>
          </a:p>
          <a:p>
            <a:pPr>
              <a:lnSpc>
                <a:spcPct val="80000"/>
              </a:lnSpc>
              <a:buFont typeface="Wingdings" panose="05000000000000000000" pitchFamily="2" charset="2"/>
              <a:buChar char="v"/>
            </a:pPr>
            <a:r>
              <a:rPr lang="lt-LT" altLang="lt-LT" dirty="0" smtClean="0">
                <a:sym typeface="Symbol" pitchFamily="18" charset="2"/>
              </a:rPr>
              <a:t> Biologijos </a:t>
            </a:r>
            <a:r>
              <a:rPr lang="lt-LT" altLang="lt-LT" dirty="0">
                <a:sym typeface="Symbol" pitchFamily="18" charset="2"/>
              </a:rPr>
              <a:t>BE </a:t>
            </a:r>
            <a:r>
              <a:rPr lang="lt-LT" altLang="lt-LT" dirty="0"/>
              <a:t>neišlaikė Lietuvoje 2,8 </a:t>
            </a:r>
            <a:r>
              <a:rPr lang="lt-LT" altLang="lt-LT" dirty="0" smtClean="0">
                <a:sym typeface="Symbol" pitchFamily="18" charset="2"/>
              </a:rPr>
              <a:t></a:t>
            </a:r>
          </a:p>
          <a:p>
            <a:pPr>
              <a:lnSpc>
                <a:spcPct val="80000"/>
              </a:lnSpc>
              <a:buFont typeface="Wingdings" panose="05000000000000000000" pitchFamily="2" charset="2"/>
              <a:buChar char="v"/>
            </a:pPr>
            <a:r>
              <a:rPr lang="lt-LT" altLang="lt-LT" dirty="0" smtClean="0">
                <a:sym typeface="Symbol" pitchFamily="18" charset="2"/>
              </a:rPr>
              <a:t> Chemijos </a:t>
            </a:r>
            <a:r>
              <a:rPr lang="lt-LT" altLang="lt-LT" dirty="0">
                <a:sym typeface="Symbol" pitchFamily="18" charset="2"/>
              </a:rPr>
              <a:t>BE </a:t>
            </a:r>
            <a:r>
              <a:rPr lang="lt-LT" altLang="lt-LT" dirty="0"/>
              <a:t>neišlaikė </a:t>
            </a:r>
            <a:r>
              <a:rPr lang="lt-LT" altLang="lt-LT" b="1" dirty="0"/>
              <a:t>Lietuvoje 5,5 </a:t>
            </a:r>
            <a:r>
              <a:rPr lang="lt-LT" altLang="lt-LT" b="1" dirty="0" smtClean="0">
                <a:sym typeface="Symbol" pitchFamily="18" charset="2"/>
              </a:rPr>
              <a:t></a:t>
            </a:r>
            <a:r>
              <a:rPr lang="lt-LT" altLang="lt-LT" dirty="0" smtClean="0"/>
              <a:t> </a:t>
            </a:r>
          </a:p>
          <a:p>
            <a:pPr>
              <a:lnSpc>
                <a:spcPct val="80000"/>
              </a:lnSpc>
              <a:buFont typeface="Wingdings" panose="05000000000000000000" pitchFamily="2" charset="2"/>
              <a:buChar char="v"/>
            </a:pPr>
            <a:r>
              <a:rPr lang="lt-LT" altLang="lt-LT" dirty="0" smtClean="0"/>
              <a:t> Fizikos </a:t>
            </a:r>
            <a:r>
              <a:rPr lang="lt-LT" altLang="lt-LT" dirty="0"/>
              <a:t>BE neišlaikė Lietuvoje 3</a:t>
            </a:r>
            <a:r>
              <a:rPr lang="lt-LT" altLang="lt-LT" dirty="0" smtClean="0"/>
              <a:t> </a:t>
            </a:r>
            <a:r>
              <a:rPr lang="lt-LT" altLang="lt-LT" dirty="0" smtClean="0">
                <a:sym typeface="Symbol" pitchFamily="18" charset="2"/>
              </a:rPr>
              <a:t></a:t>
            </a:r>
            <a:endParaRPr lang="lt-LT" altLang="lt-LT" dirty="0">
              <a:sym typeface="Symbol" pitchFamily="18" charset="2"/>
            </a:endParaRPr>
          </a:p>
          <a:p>
            <a:pPr>
              <a:lnSpc>
                <a:spcPct val="80000"/>
              </a:lnSpc>
              <a:buFont typeface="Wingdings" panose="05000000000000000000" pitchFamily="2" charset="2"/>
              <a:buChar char="v"/>
            </a:pPr>
            <a:r>
              <a:rPr lang="lt-LT" altLang="lt-LT" dirty="0">
                <a:sym typeface="Symbol" pitchFamily="18" charset="2"/>
              </a:rPr>
              <a:t> Geografijos BE neišlaikė</a:t>
            </a:r>
            <a:r>
              <a:rPr lang="lt-LT" altLang="lt-LT" dirty="0"/>
              <a:t> Lietuvoje 2</a:t>
            </a:r>
            <a:r>
              <a:rPr lang="lt-LT" altLang="lt-LT" dirty="0" smtClean="0"/>
              <a:t> </a:t>
            </a:r>
            <a:r>
              <a:rPr lang="lt-LT" altLang="lt-LT" dirty="0" smtClean="0">
                <a:sym typeface="Symbol" pitchFamily="18" charset="2"/>
              </a:rPr>
              <a:t> </a:t>
            </a:r>
            <a:endParaRPr lang="lt-LT" dirty="0"/>
          </a:p>
        </p:txBody>
      </p:sp>
    </p:spTree>
    <p:extLst>
      <p:ext uri="{BB962C8B-B14F-4D97-AF65-F5344CB8AC3E}">
        <p14:creationId xmlns:p14="http://schemas.microsoft.com/office/powerpoint/2010/main" val="29662535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778098"/>
          </a:xfrm>
        </p:spPr>
        <p:txBody>
          <a:bodyPr>
            <a:normAutofit/>
          </a:bodyPr>
          <a:lstStyle/>
          <a:p>
            <a:pPr algn="ctr"/>
            <a:r>
              <a:rPr lang="lt-LT" altLang="lt-LT" sz="3200" b="1" dirty="0"/>
              <a:t>2021 m. VBE neišlaikė:</a:t>
            </a:r>
            <a:endParaRPr lang="lt-LT" sz="3200" dirty="0"/>
          </a:p>
        </p:txBody>
      </p:sp>
      <p:sp>
        <p:nvSpPr>
          <p:cNvPr id="3" name="Turinio vietos rezervavimo ženklas 2"/>
          <p:cNvSpPr>
            <a:spLocks noGrp="1"/>
          </p:cNvSpPr>
          <p:nvPr>
            <p:ph sz="quarter" idx="1"/>
          </p:nvPr>
        </p:nvSpPr>
        <p:spPr>
          <a:xfrm>
            <a:off x="457200" y="1268760"/>
            <a:ext cx="7467600" cy="5205192"/>
          </a:xfrm>
        </p:spPr>
        <p:txBody>
          <a:bodyPr>
            <a:normAutofit/>
          </a:bodyPr>
          <a:lstStyle/>
          <a:p>
            <a:pPr algn="just">
              <a:lnSpc>
                <a:spcPct val="80000"/>
              </a:lnSpc>
              <a:buNone/>
            </a:pPr>
            <a:r>
              <a:rPr lang="lt-LT" altLang="lt-LT" dirty="0"/>
              <a:t> </a:t>
            </a:r>
            <a:r>
              <a:rPr lang="lt-LT" altLang="lt-LT" dirty="0" smtClean="0"/>
              <a:t>        2021m</a:t>
            </a:r>
            <a:r>
              <a:rPr lang="lt-LT" altLang="lt-LT" dirty="0"/>
              <a:t>. gimnazijoje BE </a:t>
            </a:r>
            <a:r>
              <a:rPr lang="lt-LT" altLang="lt-LT" dirty="0" smtClean="0"/>
              <a:t>neišlaikė 25 abiturientai – 15,8</a:t>
            </a:r>
            <a:r>
              <a:rPr lang="lt-LT" altLang="lt-LT" dirty="0">
                <a:sym typeface="Symbol" pitchFamily="18" charset="2"/>
              </a:rPr>
              <a:t> </a:t>
            </a:r>
            <a:r>
              <a:rPr lang="lt-LT" altLang="lt-LT" dirty="0" smtClean="0">
                <a:sym typeface="Symbol" pitchFamily="18" charset="2"/>
              </a:rPr>
              <a:t>.</a:t>
            </a:r>
            <a:r>
              <a:rPr lang="lt-LT" altLang="lt-LT" dirty="0" smtClean="0"/>
              <a:t> (2020 m. </a:t>
            </a:r>
            <a:r>
              <a:rPr lang="lt-LT" altLang="lt-LT" b="1" dirty="0" smtClean="0"/>
              <a:t>56 abiturientai - </a:t>
            </a:r>
            <a:r>
              <a:rPr lang="lt-LT" altLang="lt-LT" dirty="0" smtClean="0"/>
              <a:t>29,47</a:t>
            </a:r>
            <a:r>
              <a:rPr lang="lt-LT" altLang="lt-LT" dirty="0" smtClean="0">
                <a:sym typeface="Symbol" pitchFamily="18" charset="2"/>
              </a:rPr>
              <a:t>; </a:t>
            </a:r>
            <a:r>
              <a:rPr lang="lt-LT" altLang="lt-LT" dirty="0" smtClean="0"/>
              <a:t>2019 </a:t>
            </a:r>
            <a:r>
              <a:rPr lang="lt-LT" altLang="lt-LT" dirty="0"/>
              <a:t>m. 26 abiturientai – 13,06</a:t>
            </a:r>
            <a:r>
              <a:rPr lang="lt-LT" altLang="lt-LT" dirty="0">
                <a:sym typeface="Symbol" pitchFamily="18" charset="2"/>
              </a:rPr>
              <a:t>; </a:t>
            </a:r>
            <a:r>
              <a:rPr lang="lt-LT" altLang="lt-LT" dirty="0"/>
              <a:t>2018 m. 33 abiturientai - 14,8</a:t>
            </a:r>
            <a:r>
              <a:rPr lang="lt-LT" altLang="lt-LT" dirty="0">
                <a:sym typeface="Symbol" pitchFamily="18" charset="2"/>
              </a:rPr>
              <a:t>).</a:t>
            </a:r>
            <a:r>
              <a:rPr lang="lt-LT" altLang="lt-LT" dirty="0"/>
              <a:t>        </a:t>
            </a:r>
          </a:p>
          <a:p>
            <a:pPr algn="just">
              <a:lnSpc>
                <a:spcPct val="80000"/>
              </a:lnSpc>
              <a:buNone/>
            </a:pPr>
            <a:r>
              <a:rPr lang="lt-LT" altLang="lt-LT" dirty="0"/>
              <a:t>     </a:t>
            </a:r>
            <a:r>
              <a:rPr lang="lt-LT" altLang="lt-LT" dirty="0" smtClean="0"/>
              <a:t>    Pakartotinėje sesijoje liepos 20 </a:t>
            </a:r>
            <a:r>
              <a:rPr lang="lt-LT" altLang="lt-LT" dirty="0"/>
              <a:t>d. lietuvių k</a:t>
            </a:r>
            <a:r>
              <a:rPr lang="lt-LT" altLang="lt-LT" dirty="0" smtClean="0"/>
              <a:t>. </a:t>
            </a:r>
            <a:r>
              <a:rPr lang="lt-LT" altLang="lt-LT" dirty="0"/>
              <a:t>mokyklinį egzaminą laikė </a:t>
            </a:r>
            <a:r>
              <a:rPr lang="lt-LT" altLang="lt-LT" dirty="0" smtClean="0"/>
              <a:t>4 </a:t>
            </a:r>
            <a:r>
              <a:rPr lang="lt-LT" altLang="lt-LT" dirty="0"/>
              <a:t>abiturientai</a:t>
            </a:r>
            <a:r>
              <a:rPr lang="lt-LT" altLang="lt-LT" dirty="0" smtClean="0"/>
              <a:t>. Du abiturientai į egzaminą neatvyko. Visi 4 </a:t>
            </a:r>
            <a:r>
              <a:rPr lang="lt-LT" altLang="lt-LT" dirty="0"/>
              <a:t>abiturientai egzaminą išlaikė</a:t>
            </a:r>
            <a:r>
              <a:rPr lang="lt-LT" altLang="lt-LT" dirty="0" smtClean="0"/>
              <a:t>.</a:t>
            </a:r>
          </a:p>
          <a:p>
            <a:pPr algn="just">
              <a:lnSpc>
                <a:spcPct val="80000"/>
              </a:lnSpc>
              <a:buNone/>
            </a:pPr>
            <a:r>
              <a:rPr lang="lt-LT" altLang="lt-LT" dirty="0"/>
              <a:t> </a:t>
            </a:r>
            <a:r>
              <a:rPr lang="lt-LT" altLang="lt-LT" dirty="0" smtClean="0"/>
              <a:t>    2021 m. brandos atestato negavo 4 abiturientai.</a:t>
            </a:r>
            <a:endParaRPr lang="lt-LT" altLang="lt-LT" dirty="0"/>
          </a:p>
          <a:p>
            <a:pPr algn="just">
              <a:lnSpc>
                <a:spcPct val="80000"/>
              </a:lnSpc>
              <a:buNone/>
            </a:pPr>
            <a:r>
              <a:rPr lang="lt-LT" altLang="lt-LT" dirty="0"/>
              <a:t>     </a:t>
            </a:r>
            <a:r>
              <a:rPr lang="lt-LT" altLang="lt-LT" dirty="0" smtClean="0"/>
              <a:t>2020 ir 2019 m</a:t>
            </a:r>
            <a:r>
              <a:rPr lang="lt-LT" altLang="lt-LT" dirty="0"/>
              <a:t>. </a:t>
            </a:r>
            <a:r>
              <a:rPr lang="lt-LT" altLang="lt-LT" dirty="0" smtClean="0"/>
              <a:t>brandos atestatus gavo visi     abiturientai.      </a:t>
            </a:r>
            <a:endParaRPr lang="lt-LT" altLang="lt-LT" dirty="0"/>
          </a:p>
          <a:p>
            <a:pPr algn="just">
              <a:lnSpc>
                <a:spcPct val="80000"/>
              </a:lnSpc>
              <a:buNone/>
            </a:pPr>
            <a:r>
              <a:rPr lang="lt-LT" altLang="lt-LT" dirty="0"/>
              <a:t>     2018 m. brandos atestato negavo 2 </a:t>
            </a:r>
            <a:r>
              <a:rPr lang="lt-LT" altLang="lt-LT" dirty="0" smtClean="0"/>
              <a:t>abiturientai, </a:t>
            </a:r>
            <a:endParaRPr lang="lt-LT" altLang="lt-LT" dirty="0"/>
          </a:p>
          <a:p>
            <a:pPr algn="just">
              <a:lnSpc>
                <a:spcPct val="80000"/>
              </a:lnSpc>
              <a:buNone/>
            </a:pPr>
            <a:r>
              <a:rPr lang="lt-LT" altLang="lt-LT" dirty="0"/>
              <a:t>     2017 m. – 3; 2016 m. - 5 abiturientai.</a:t>
            </a:r>
            <a:r>
              <a:rPr lang="lt-LT" altLang="lt-LT" b="1" dirty="0"/>
              <a:t> </a:t>
            </a:r>
          </a:p>
          <a:p>
            <a:pPr algn="just">
              <a:lnSpc>
                <a:spcPct val="80000"/>
              </a:lnSpc>
              <a:buNone/>
            </a:pPr>
            <a:r>
              <a:rPr lang="lt-LT" altLang="lt-LT" b="1" dirty="0"/>
              <a:t>     </a:t>
            </a:r>
            <a:r>
              <a:rPr lang="lt-LT" altLang="lt-LT" b="1" dirty="0" smtClean="0"/>
              <a:t>     </a:t>
            </a:r>
            <a:r>
              <a:rPr lang="lt-LT" altLang="lt-LT" dirty="0" smtClean="0"/>
              <a:t>Nuo </a:t>
            </a:r>
            <a:r>
              <a:rPr lang="lt-LT" altLang="lt-LT" dirty="0"/>
              <a:t>2012 m. brandos atestatų iš viso negavo </a:t>
            </a:r>
            <a:r>
              <a:rPr lang="lt-LT" altLang="lt-LT" dirty="0" smtClean="0"/>
              <a:t>18 buvusių  </a:t>
            </a:r>
            <a:r>
              <a:rPr lang="lt-LT" altLang="lt-LT" dirty="0"/>
              <a:t>abiturientų.</a:t>
            </a:r>
            <a:endParaRPr lang="lt-LT" dirty="0"/>
          </a:p>
        </p:txBody>
      </p:sp>
    </p:spTree>
    <p:extLst>
      <p:ext uri="{BB962C8B-B14F-4D97-AF65-F5344CB8AC3E}">
        <p14:creationId xmlns:p14="http://schemas.microsoft.com/office/powerpoint/2010/main" val="11487394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smtClean="0"/>
              <a:t>2021 </a:t>
            </a:r>
            <a:r>
              <a:rPr lang="lt-LT" altLang="lt-LT" sz="3200" b="1" dirty="0"/>
              <a:t>m</a:t>
            </a:r>
            <a:r>
              <a:rPr lang="lt-LT" altLang="lt-LT" sz="3200" b="1" dirty="0" smtClean="0"/>
              <a:t>. </a:t>
            </a:r>
            <a:r>
              <a:rPr lang="lt-LT" altLang="lt-LT" sz="3200" b="1" dirty="0" err="1" smtClean="0"/>
              <a:t>vbe</a:t>
            </a:r>
            <a:r>
              <a:rPr lang="lt-LT" altLang="lt-LT" sz="3200" b="1" dirty="0" smtClean="0"/>
              <a:t> </a:t>
            </a:r>
            <a:r>
              <a:rPr lang="lt-LT" altLang="lt-LT" sz="3200" b="1" dirty="0"/>
              <a:t>apeliacijos</a:t>
            </a:r>
            <a:endParaRPr lang="lt-LT" sz="3200" dirty="0"/>
          </a:p>
        </p:txBody>
      </p:sp>
      <p:sp>
        <p:nvSpPr>
          <p:cNvPr id="3" name="Turinio vietos rezervavimo ženklas 2"/>
          <p:cNvSpPr>
            <a:spLocks noGrp="1"/>
          </p:cNvSpPr>
          <p:nvPr>
            <p:ph sz="quarter" idx="1"/>
          </p:nvPr>
        </p:nvSpPr>
        <p:spPr>
          <a:xfrm>
            <a:off x="457200" y="1600200"/>
            <a:ext cx="7715200" cy="4873752"/>
          </a:xfrm>
        </p:spPr>
        <p:txBody>
          <a:bodyPr>
            <a:normAutofit fontScale="92500" lnSpcReduction="20000"/>
          </a:bodyPr>
          <a:lstStyle/>
          <a:p>
            <a:pPr algn="just">
              <a:buNone/>
            </a:pPr>
            <a:r>
              <a:rPr lang="lt-LT" altLang="lt-LT" dirty="0" smtClean="0"/>
              <a:t>         2021 </a:t>
            </a:r>
            <a:r>
              <a:rPr lang="lt-LT" altLang="lt-LT" dirty="0"/>
              <a:t>m. buvo </a:t>
            </a:r>
            <a:r>
              <a:rPr lang="lt-LT" altLang="lt-LT" dirty="0" smtClean="0"/>
              <a:t>pateikti tik 5 apeliaciniai prašymai.</a:t>
            </a:r>
            <a:endParaRPr lang="lt-LT" altLang="lt-LT" dirty="0"/>
          </a:p>
          <a:p>
            <a:pPr algn="just">
              <a:buNone/>
            </a:pPr>
            <a:r>
              <a:rPr lang="lt-LT" altLang="lt-LT" dirty="0"/>
              <a:t>        </a:t>
            </a:r>
            <a:r>
              <a:rPr lang="lt-LT" altLang="lt-LT" dirty="0" smtClean="0"/>
              <a:t>(2020 m. 12; 2019 </a:t>
            </a:r>
            <a:r>
              <a:rPr lang="lt-LT" altLang="lt-LT" dirty="0"/>
              <a:t>m. 13, 2018 m. 17, 2017 m. 5, 2016 m</a:t>
            </a:r>
            <a:r>
              <a:rPr lang="lt-LT" altLang="lt-LT" dirty="0" smtClean="0"/>
              <a:t>. net </a:t>
            </a:r>
            <a:r>
              <a:rPr lang="lt-LT" altLang="lt-LT" dirty="0"/>
              <a:t>29 </a:t>
            </a:r>
            <a:r>
              <a:rPr lang="lt-LT" altLang="lt-LT" dirty="0" smtClean="0"/>
              <a:t>prašymai).</a:t>
            </a:r>
            <a:endParaRPr lang="lt-LT" altLang="lt-LT" dirty="0"/>
          </a:p>
          <a:p>
            <a:pPr algn="just">
              <a:buNone/>
            </a:pPr>
            <a:r>
              <a:rPr lang="lt-LT" altLang="lt-LT" dirty="0"/>
              <a:t>         Apeliacijos buvo rašomos dėl lietuvių k. ir literatūros VBE </a:t>
            </a:r>
            <a:r>
              <a:rPr lang="lt-LT" altLang="lt-LT" dirty="0" smtClean="0"/>
              <a:t>įvertinimo 4 prašymai </a:t>
            </a:r>
            <a:r>
              <a:rPr lang="lt-LT" altLang="lt-LT" dirty="0"/>
              <a:t>ir dėl matematikos VBE </a:t>
            </a:r>
            <a:r>
              <a:rPr lang="lt-LT" altLang="lt-LT" dirty="0" smtClean="0"/>
              <a:t>įvertinimo vienas prašymas. </a:t>
            </a:r>
            <a:r>
              <a:rPr lang="lt-LT" altLang="lt-LT" dirty="0"/>
              <a:t>Visų kitų dalykų egzaminų įvertinimai abiturientus tenkino.</a:t>
            </a:r>
          </a:p>
          <a:p>
            <a:pPr algn="just">
              <a:buNone/>
            </a:pPr>
            <a:r>
              <a:rPr lang="lt-LT" altLang="lt-LT" dirty="0"/>
              <a:t>         Apeliacinė komisija išnagrinėjusi </a:t>
            </a:r>
            <a:r>
              <a:rPr lang="lt-LT" altLang="lt-LT" dirty="0" smtClean="0"/>
              <a:t>abituriento prašymą </a:t>
            </a:r>
            <a:r>
              <a:rPr lang="lt-LT" altLang="lt-LT" dirty="0"/>
              <a:t>dėl matematikos BE </a:t>
            </a:r>
            <a:r>
              <a:rPr lang="lt-LT" altLang="lt-LT" dirty="0" smtClean="0"/>
              <a:t>įvertinimo </a:t>
            </a:r>
            <a:r>
              <a:rPr lang="lt-LT" altLang="lt-LT" dirty="0"/>
              <a:t>– </a:t>
            </a:r>
            <a:r>
              <a:rPr lang="lt-LT" altLang="lt-LT" b="1" dirty="0" smtClean="0"/>
              <a:t>jo </a:t>
            </a:r>
            <a:r>
              <a:rPr lang="lt-LT" altLang="lt-LT" b="1" dirty="0"/>
              <a:t>nepakeitė</a:t>
            </a:r>
            <a:r>
              <a:rPr lang="lt-LT" altLang="lt-LT" dirty="0"/>
              <a:t>. </a:t>
            </a:r>
          </a:p>
          <a:p>
            <a:pPr algn="just">
              <a:buNone/>
            </a:pPr>
            <a:r>
              <a:rPr lang="lt-LT" altLang="lt-LT" dirty="0"/>
              <a:t>         Apeliacinė komisija, kuri peržiūrėjo lietuvių k. ir literatūros VBE įvertinimus, </a:t>
            </a:r>
            <a:r>
              <a:rPr lang="lt-LT" altLang="lt-LT" dirty="0" smtClean="0"/>
              <a:t>2 </a:t>
            </a:r>
            <a:r>
              <a:rPr lang="lt-LT" altLang="lt-LT" dirty="0"/>
              <a:t>iš </a:t>
            </a:r>
            <a:r>
              <a:rPr lang="lt-LT" altLang="lt-LT" dirty="0" smtClean="0"/>
              <a:t>4 </a:t>
            </a:r>
            <a:r>
              <a:rPr lang="lt-LT" altLang="lt-LT" dirty="0"/>
              <a:t>apeliacijų tenkino. </a:t>
            </a:r>
          </a:p>
          <a:p>
            <a:pPr algn="just">
              <a:buNone/>
            </a:pPr>
            <a:r>
              <a:rPr lang="lt-LT" altLang="lt-LT" dirty="0"/>
              <a:t>         Įvertinimas buvo pakeistas</a:t>
            </a:r>
            <a:r>
              <a:rPr lang="lt-LT" altLang="lt-LT" dirty="0" smtClean="0"/>
              <a:t>: </a:t>
            </a:r>
          </a:p>
          <a:p>
            <a:pPr algn="just">
              <a:buNone/>
            </a:pPr>
            <a:r>
              <a:rPr lang="lt-LT" altLang="lt-LT" dirty="0"/>
              <a:t> </a:t>
            </a:r>
            <a:r>
              <a:rPr lang="lt-LT" altLang="lt-LT" dirty="0" smtClean="0"/>
              <a:t>        Ignui </a:t>
            </a:r>
            <a:r>
              <a:rPr lang="lt-LT" altLang="lt-LT" dirty="0" err="1" smtClean="0"/>
              <a:t>Lukaševičiui</a:t>
            </a:r>
            <a:r>
              <a:rPr lang="lt-LT" altLang="lt-LT" dirty="0" smtClean="0"/>
              <a:t> </a:t>
            </a:r>
            <a:r>
              <a:rPr lang="lt-LT" altLang="lt-LT" dirty="0"/>
              <a:t>iš </a:t>
            </a:r>
            <a:r>
              <a:rPr lang="lt-LT" altLang="lt-LT" b="1" dirty="0" smtClean="0"/>
              <a:t>69 </a:t>
            </a:r>
            <a:r>
              <a:rPr lang="lt-LT" altLang="lt-LT" b="1" dirty="0"/>
              <a:t>į </a:t>
            </a:r>
            <a:r>
              <a:rPr lang="lt-LT" altLang="lt-LT" b="1" dirty="0" smtClean="0"/>
              <a:t>80</a:t>
            </a:r>
            <a:r>
              <a:rPr lang="lt-LT" altLang="lt-LT" dirty="0"/>
              <a:t> </a:t>
            </a:r>
            <a:r>
              <a:rPr lang="lt-LT" altLang="lt-LT" dirty="0" smtClean="0"/>
              <a:t>ir Erikai </a:t>
            </a:r>
            <a:r>
              <a:rPr lang="lt-LT" altLang="lt-LT" dirty="0" err="1" smtClean="0"/>
              <a:t>Mališauskaitei</a:t>
            </a:r>
            <a:r>
              <a:rPr lang="lt-LT" altLang="lt-LT" dirty="0" smtClean="0"/>
              <a:t> iš </a:t>
            </a:r>
            <a:r>
              <a:rPr lang="lt-LT" altLang="lt-LT" b="1" dirty="0" smtClean="0"/>
              <a:t>86 į 88</a:t>
            </a:r>
            <a:r>
              <a:rPr lang="lt-LT" altLang="lt-LT" dirty="0" smtClean="0"/>
              <a:t>.</a:t>
            </a:r>
            <a:endParaRPr lang="lt-LT" dirty="0"/>
          </a:p>
        </p:txBody>
      </p:sp>
    </p:spTree>
    <p:extLst>
      <p:ext uri="{BB962C8B-B14F-4D97-AF65-F5344CB8AC3E}">
        <p14:creationId xmlns:p14="http://schemas.microsoft.com/office/powerpoint/2010/main" val="17574649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smtClean="0"/>
              <a:t>NŠA 2021 </a:t>
            </a:r>
            <a:r>
              <a:rPr lang="lt-LT" altLang="lt-LT" sz="3200" b="1" dirty="0"/>
              <a:t>m. egzaminus apibendrina taip:</a:t>
            </a:r>
            <a:endParaRPr lang="lt-LT" sz="3200" dirty="0"/>
          </a:p>
        </p:txBody>
      </p:sp>
      <p:sp>
        <p:nvSpPr>
          <p:cNvPr id="3" name="Turinio vietos rezervavimo ženklas 2"/>
          <p:cNvSpPr>
            <a:spLocks noGrp="1"/>
          </p:cNvSpPr>
          <p:nvPr>
            <p:ph sz="quarter" idx="1"/>
          </p:nvPr>
        </p:nvSpPr>
        <p:spPr>
          <a:xfrm>
            <a:off x="457200" y="1600200"/>
            <a:ext cx="7715200" cy="4873752"/>
          </a:xfrm>
        </p:spPr>
        <p:txBody>
          <a:bodyPr>
            <a:normAutofit fontScale="92500" lnSpcReduction="10000"/>
          </a:bodyPr>
          <a:lstStyle/>
          <a:p>
            <a:pPr marL="0" indent="0" algn="just">
              <a:buNone/>
            </a:pPr>
            <a:r>
              <a:rPr lang="lt-LT" dirty="0" smtClean="0"/>
              <a:t>        Lietuvių </a:t>
            </a:r>
            <a:r>
              <a:rPr lang="lt-LT" dirty="0"/>
              <a:t>kalbos ir literatūros valstybinio brandos egzamino išlaikymo riba – 30 </a:t>
            </a:r>
            <a:r>
              <a:rPr lang="lt-LT" dirty="0" smtClean="0"/>
              <a:t>taškų  </a:t>
            </a:r>
            <a:r>
              <a:rPr lang="lt-LT" dirty="0"/>
              <a:t>iš 100 galimų.</a:t>
            </a:r>
          </a:p>
          <a:p>
            <a:pPr marL="0" indent="0" algn="just">
              <a:buNone/>
            </a:pPr>
            <a:r>
              <a:rPr lang="lt-LT" dirty="0" smtClean="0"/>
              <a:t>       „</a:t>
            </a:r>
            <a:r>
              <a:rPr lang="lt-LT" dirty="0"/>
              <a:t>Šio egzamino rezultatai geresni nei praėjusiais metais ne tik pagal didesnį </a:t>
            </a:r>
            <a:r>
              <a:rPr lang="lt-LT" dirty="0" err="1"/>
              <a:t>šimtukininkų</a:t>
            </a:r>
            <a:r>
              <a:rPr lang="lt-LT" dirty="0"/>
              <a:t> skaičių, bet ir mažesnį egzamino neišlaikiusiųjų procentą, kuris mažiausias per pastaruosius penkerius metus, – sako NŠA </a:t>
            </a:r>
            <a:r>
              <a:rPr lang="lt-LT" dirty="0" err="1"/>
              <a:t>Stebėsenos</a:t>
            </a:r>
            <a:r>
              <a:rPr lang="lt-LT" dirty="0"/>
              <a:t> ir vertinimo departamento direktorius Vidmantas Jurgaitis</a:t>
            </a:r>
            <a:r>
              <a:rPr lang="lt-LT" dirty="0" smtClean="0"/>
              <a:t>.</a:t>
            </a:r>
          </a:p>
          <a:p>
            <a:pPr marL="0" indent="0" algn="just">
              <a:buNone/>
            </a:pPr>
            <a:r>
              <a:rPr lang="lt-LT" dirty="0" smtClean="0"/>
              <a:t>        </a:t>
            </a:r>
            <a:r>
              <a:rPr lang="lt-LT" dirty="0"/>
              <a:t>Šiais metais aukščiausią įvertinimą gavo 2,3 proc. kandidatų. Pernai tokių buvo 1,3 proc</a:t>
            </a:r>
            <a:r>
              <a:rPr lang="lt-LT" dirty="0" smtClean="0"/>
              <a:t>.“</a:t>
            </a:r>
            <a:endParaRPr lang="lt-LT" dirty="0"/>
          </a:p>
          <a:p>
            <a:pPr marL="0" indent="0" algn="just">
              <a:buNone/>
            </a:pPr>
            <a:r>
              <a:rPr lang="lt-LT" dirty="0" smtClean="0"/>
              <a:t>        Populiariausia </a:t>
            </a:r>
            <a:r>
              <a:rPr lang="lt-LT" dirty="0"/>
              <a:t>lietuvių kalbos ir literatūros valstybinio brandos egzamino rašinio tema buvo „Kaip elgiasi žmogus grėsmės akivaizdoje“. Ją rinkosi 9252 kandidatai. Antroji pagal populiarumą tema – „Ką viešiname, o ką pasiliekame sau</a:t>
            </a:r>
            <a:r>
              <a:rPr lang="lt-LT" dirty="0" smtClean="0"/>
              <a:t>“.</a:t>
            </a:r>
            <a:endParaRPr lang="lt-LT" dirty="0"/>
          </a:p>
          <a:p>
            <a:pPr marL="0" indent="0">
              <a:buNone/>
            </a:pPr>
            <a:endParaRPr lang="lt-LT" dirty="0"/>
          </a:p>
        </p:txBody>
      </p:sp>
    </p:spTree>
    <p:extLst>
      <p:ext uri="{BB962C8B-B14F-4D97-AF65-F5344CB8AC3E}">
        <p14:creationId xmlns:p14="http://schemas.microsoft.com/office/powerpoint/2010/main" val="1686910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NŠA 2021 m. egzaminus apibendrina taip:</a:t>
            </a:r>
            <a:endParaRPr lang="lt-LT" sz="3200" dirty="0"/>
          </a:p>
        </p:txBody>
      </p:sp>
      <p:sp>
        <p:nvSpPr>
          <p:cNvPr id="3" name="Turinio vietos rezervavimo ženklas 2"/>
          <p:cNvSpPr>
            <a:spLocks noGrp="1"/>
          </p:cNvSpPr>
          <p:nvPr>
            <p:ph sz="quarter" idx="1"/>
          </p:nvPr>
        </p:nvSpPr>
        <p:spPr>
          <a:xfrm>
            <a:off x="457200" y="1600200"/>
            <a:ext cx="7715200" cy="4873752"/>
          </a:xfrm>
        </p:spPr>
        <p:txBody>
          <a:bodyPr>
            <a:normAutofit lnSpcReduction="10000"/>
          </a:bodyPr>
          <a:lstStyle/>
          <a:p>
            <a:pPr marL="0" indent="0" algn="just">
              <a:buNone/>
            </a:pPr>
            <a:r>
              <a:rPr lang="lt-LT" dirty="0" smtClean="0"/>
              <a:t>     Lyginant </a:t>
            </a:r>
            <a:r>
              <a:rPr lang="lt-LT" dirty="0"/>
              <a:t>kelerių metų </a:t>
            </a:r>
            <a:r>
              <a:rPr lang="lt-LT" dirty="0" smtClean="0"/>
              <a:t>matematikos VBE </a:t>
            </a:r>
            <a:r>
              <a:rPr lang="lt-LT" dirty="0"/>
              <a:t>pasiekimus, šiais metais pagal išlaikiusiųjų dalį ir šimto balų įvertinimą, mokinių  rezultatai yra labai panašūs kaip ir 2019 m. Matematikos valstybinio brandos egzamino taškų vidurkis – 21,9 taško – toks pats kaip ir 2019 m</a:t>
            </a:r>
            <a:r>
              <a:rPr lang="lt-LT" dirty="0" smtClean="0"/>
              <a:t>. </a:t>
            </a:r>
          </a:p>
          <a:p>
            <a:pPr marL="0" indent="0" algn="just">
              <a:buNone/>
            </a:pPr>
            <a:r>
              <a:rPr lang="lt-LT" dirty="0"/>
              <a:t> </a:t>
            </a:r>
            <a:r>
              <a:rPr lang="lt-LT" dirty="0" smtClean="0"/>
              <a:t>   „</a:t>
            </a:r>
            <a:r>
              <a:rPr lang="lt-LT" dirty="0"/>
              <a:t>Pasiūlytos įvairios pagalbos priemonės mokiniams buvo veiksmingos. Pavyzdžiui, mokiniai, kurie dalyvavo visuose pasiūlytuose elektroniniuose matematikos patikrinimuose, vidutiniškai rinko trimis taškais daugiau valstybiniame brandos egzamine, nei tie, mokiniai, kurie nedalyvavo tokių užduočių atlikime“, – sako V. Jurgaitis.</a:t>
            </a:r>
          </a:p>
          <a:p>
            <a:pPr marL="0" indent="0">
              <a:buNone/>
            </a:pPr>
            <a:endParaRPr lang="lt-LT" dirty="0"/>
          </a:p>
        </p:txBody>
      </p:sp>
    </p:spTree>
    <p:extLst>
      <p:ext uri="{BB962C8B-B14F-4D97-AF65-F5344CB8AC3E}">
        <p14:creationId xmlns:p14="http://schemas.microsoft.com/office/powerpoint/2010/main" val="15719419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NŠA 2021 m. egzaminus apibendrina taip:</a:t>
            </a:r>
            <a:endParaRPr lang="lt-LT" sz="3200" dirty="0"/>
          </a:p>
        </p:txBody>
      </p:sp>
      <p:sp>
        <p:nvSpPr>
          <p:cNvPr id="3" name="Turinio vietos rezervavimo ženklas 2"/>
          <p:cNvSpPr>
            <a:spLocks noGrp="1"/>
          </p:cNvSpPr>
          <p:nvPr>
            <p:ph sz="quarter" idx="1"/>
          </p:nvPr>
        </p:nvSpPr>
        <p:spPr>
          <a:xfrm>
            <a:off x="457200" y="1412776"/>
            <a:ext cx="7715200" cy="5061176"/>
          </a:xfrm>
        </p:spPr>
        <p:txBody>
          <a:bodyPr>
            <a:normAutofit/>
          </a:bodyPr>
          <a:lstStyle/>
          <a:p>
            <a:pPr marL="0" indent="0" algn="just">
              <a:buNone/>
            </a:pPr>
            <a:r>
              <a:rPr lang="lt-LT" dirty="0" smtClean="0"/>
              <a:t>   Anglų kalbos VBE</a:t>
            </a:r>
            <a:r>
              <a:rPr lang="lt-LT" dirty="0"/>
              <a:t> buvo vienas tarp trijų populiariausių, nors šiemet jį rinkosi laikyti mažiau kandidatų nei pernai. Egzaminą laikė 17147 kandidatai. </a:t>
            </a:r>
            <a:endParaRPr lang="lt-LT" dirty="0" smtClean="0"/>
          </a:p>
          <a:p>
            <a:pPr marL="0" indent="0" algn="just">
              <a:buNone/>
            </a:pPr>
            <a:r>
              <a:rPr lang="lt-LT" dirty="0"/>
              <a:t> </a:t>
            </a:r>
            <a:r>
              <a:rPr lang="lt-LT" dirty="0" smtClean="0"/>
              <a:t>    Egzaminą </a:t>
            </a:r>
            <a:r>
              <a:rPr lang="lt-LT" dirty="0"/>
              <a:t>išlaikė 97,9 proc. kandidatų, tai vos vienu procentu mažiau nei praėjusiais metais. </a:t>
            </a:r>
            <a:r>
              <a:rPr lang="lt-LT" dirty="0" smtClean="0"/>
              <a:t>   „</a:t>
            </a:r>
            <a:r>
              <a:rPr lang="lt-LT" dirty="0"/>
              <a:t>Lyginant pastarųjų trejų metų rezultatus, šių metų egzamino pasiekimų lygis panašus į 2019 m.: ir pagal išlaikiusiųjų procentą, ir pagal surinktų taškų vidurkį, kuris siekia 63 </a:t>
            </a:r>
            <a:r>
              <a:rPr lang="lt-LT" dirty="0" smtClean="0"/>
              <a:t>taškus. Pernai </a:t>
            </a:r>
            <a:r>
              <a:rPr lang="lt-LT" dirty="0"/>
              <a:t>rezultatai buvo geresni. Ypač kalbant apie aukščiausius įvertinimus.</a:t>
            </a:r>
            <a:r>
              <a:rPr lang="lt-LT" b="1" dirty="0"/>
              <a:t> </a:t>
            </a:r>
            <a:r>
              <a:rPr lang="lt-LT" b="1" dirty="0" err="1"/>
              <a:t>Šimtukininkų</a:t>
            </a:r>
            <a:r>
              <a:rPr lang="lt-LT" b="1" dirty="0"/>
              <a:t> du su puse karto mažiau nei 2020 m.“, – </a:t>
            </a:r>
            <a:r>
              <a:rPr lang="lt-LT" dirty="0"/>
              <a:t>sako </a:t>
            </a:r>
            <a:r>
              <a:rPr lang="lt-LT" dirty="0" smtClean="0"/>
              <a:t>V. </a:t>
            </a:r>
            <a:r>
              <a:rPr lang="lt-LT" dirty="0"/>
              <a:t>Jurgaitis.</a:t>
            </a:r>
          </a:p>
          <a:p>
            <a:pPr marL="0" indent="0">
              <a:buNone/>
            </a:pPr>
            <a:endParaRPr lang="lt-LT" dirty="0"/>
          </a:p>
        </p:txBody>
      </p:sp>
    </p:spTree>
    <p:extLst>
      <p:ext uri="{BB962C8B-B14F-4D97-AF65-F5344CB8AC3E}">
        <p14:creationId xmlns:p14="http://schemas.microsoft.com/office/powerpoint/2010/main" val="32090340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NŠA 2021 m. egzaminus apibendrina taip:</a:t>
            </a:r>
            <a:endParaRPr lang="lt-LT" sz="3200" dirty="0"/>
          </a:p>
        </p:txBody>
      </p:sp>
      <p:sp>
        <p:nvSpPr>
          <p:cNvPr id="3" name="Turinio vietos rezervavimo ženklas 2"/>
          <p:cNvSpPr>
            <a:spLocks noGrp="1"/>
          </p:cNvSpPr>
          <p:nvPr>
            <p:ph sz="quarter" idx="1"/>
          </p:nvPr>
        </p:nvSpPr>
        <p:spPr>
          <a:xfrm>
            <a:off x="457200" y="1412776"/>
            <a:ext cx="7715200" cy="5061176"/>
          </a:xfrm>
        </p:spPr>
        <p:txBody>
          <a:bodyPr>
            <a:normAutofit fontScale="92500" lnSpcReduction="10000"/>
          </a:bodyPr>
          <a:lstStyle/>
          <a:p>
            <a:pPr marL="0" indent="0" algn="just">
              <a:buNone/>
            </a:pPr>
            <a:r>
              <a:rPr lang="lt-LT" dirty="0" smtClean="0"/>
              <a:t>      Laikyti </a:t>
            </a:r>
            <a:r>
              <a:rPr lang="lt-LT" dirty="0"/>
              <a:t>istorijos VBE šiemet taip pat rinkosi mažiau kandidatų nei pernai. Istorijos egzaminą laikė 7321 kandidatas, išlaikė 98,7 proc. kandidatų (2020 m. – 99,8 proc., 2019 m. – 98,7 proc.). </a:t>
            </a:r>
            <a:r>
              <a:rPr lang="lt-LT" b="1" dirty="0"/>
              <a:t>Šimto balų įvertinimą </a:t>
            </a:r>
            <a:r>
              <a:rPr lang="lt-LT" b="1" dirty="0" smtClean="0"/>
              <a:t>gavo tik </a:t>
            </a:r>
            <a:r>
              <a:rPr lang="lt-LT" b="1" dirty="0"/>
              <a:t>10 kandidatų </a:t>
            </a:r>
            <a:r>
              <a:rPr lang="lt-LT" dirty="0"/>
              <a:t>(0,14 proc. laikiusiųjų), tiek pat kiek ir pernai, 2019 m. jų buvo šiek tiek daugiau – 0,2 proc</a:t>
            </a:r>
            <a:r>
              <a:rPr lang="lt-LT" dirty="0" smtClean="0"/>
              <a:t>.</a:t>
            </a:r>
          </a:p>
          <a:p>
            <a:pPr marL="0" indent="0" algn="just">
              <a:buNone/>
            </a:pPr>
            <a:r>
              <a:rPr lang="lt-LT" dirty="0" smtClean="0"/>
              <a:t>      Pasak </a:t>
            </a:r>
            <a:r>
              <a:rPr lang="lt-LT" dirty="0"/>
              <a:t>V. Jurgaičio, šių metų biologijos egzamino rezultatai pagal aukščiausią įvertinimą gavusių abiturientų skaičių yra geriausi per pastaruosius kelerius metus</a:t>
            </a:r>
            <a:r>
              <a:rPr lang="lt-LT" dirty="0" smtClean="0"/>
              <a:t>.</a:t>
            </a:r>
          </a:p>
          <a:p>
            <a:pPr marL="0" indent="0" algn="just">
              <a:buNone/>
            </a:pPr>
            <a:r>
              <a:rPr lang="lt-LT" dirty="0" smtClean="0"/>
              <a:t>     Fizikos </a:t>
            </a:r>
            <a:r>
              <a:rPr lang="lt-LT" dirty="0"/>
              <a:t>VBE šiemet laikė 1951 kandidatas. Dauguma jų vaikinai. Egzaminą išlaikė 97 proc. kandidatų, o aukščiausią – 100 balų – įvertinimą gavo 1,64 proc. kandidatų.</a:t>
            </a:r>
          </a:p>
          <a:p>
            <a:pPr marL="0" indent="0" algn="just">
              <a:buNone/>
            </a:pPr>
            <a:endParaRPr lang="lt-LT" dirty="0"/>
          </a:p>
          <a:p>
            <a:pPr marL="0" indent="0" algn="just">
              <a:buNone/>
            </a:pPr>
            <a:endParaRPr lang="lt-LT" dirty="0"/>
          </a:p>
          <a:p>
            <a:pPr marL="0" indent="0">
              <a:buNone/>
            </a:pPr>
            <a:endParaRPr lang="lt-LT" dirty="0"/>
          </a:p>
        </p:txBody>
      </p:sp>
    </p:spTree>
    <p:extLst>
      <p:ext uri="{BB962C8B-B14F-4D97-AF65-F5344CB8AC3E}">
        <p14:creationId xmlns:p14="http://schemas.microsoft.com/office/powerpoint/2010/main" val="17608566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NŠA 2021 m. egzaminus apibendrina taip:</a:t>
            </a:r>
            <a:endParaRPr lang="lt-LT" sz="3200" dirty="0"/>
          </a:p>
        </p:txBody>
      </p:sp>
      <p:sp>
        <p:nvSpPr>
          <p:cNvPr id="3" name="Turinio vietos rezervavimo ženklas 2"/>
          <p:cNvSpPr>
            <a:spLocks noGrp="1"/>
          </p:cNvSpPr>
          <p:nvPr>
            <p:ph sz="quarter" idx="1"/>
          </p:nvPr>
        </p:nvSpPr>
        <p:spPr/>
        <p:txBody>
          <a:bodyPr/>
          <a:lstStyle/>
          <a:p>
            <a:pPr marL="0" indent="0" algn="just">
              <a:buNone/>
            </a:pPr>
            <a:r>
              <a:rPr lang="lt-LT" dirty="0" smtClean="0"/>
              <a:t>    NŠA </a:t>
            </a:r>
            <a:r>
              <a:rPr lang="lt-LT" dirty="0" err="1"/>
              <a:t>Stebėsenos</a:t>
            </a:r>
            <a:r>
              <a:rPr lang="lt-LT" dirty="0"/>
              <a:t> ir vertinimo departamento direktoriaus teigimu, nors </a:t>
            </a:r>
            <a:r>
              <a:rPr lang="lt-LT" dirty="0" err="1" smtClean="0"/>
              <a:t>šimtukininkų</a:t>
            </a:r>
            <a:r>
              <a:rPr lang="lt-LT" dirty="0" smtClean="0"/>
              <a:t> chemijos egzamine </a:t>
            </a:r>
            <a:r>
              <a:rPr lang="lt-LT" dirty="0"/>
              <a:t>padaugėjo kone trigubai, didesnis ir egzamino neišlaikiusių mokinių skaičius. Dauguma kandidatų, pasirinkusių šį egzaminą, chemiją mokėsi išplėstiniu </a:t>
            </a:r>
            <a:r>
              <a:rPr lang="lt-LT" dirty="0" smtClean="0"/>
              <a:t>kursu.</a:t>
            </a:r>
          </a:p>
          <a:p>
            <a:pPr marL="0" indent="0" algn="just">
              <a:buNone/>
            </a:pPr>
            <a:r>
              <a:rPr lang="lt-LT" dirty="0"/>
              <a:t> </a:t>
            </a:r>
            <a:r>
              <a:rPr lang="lt-LT" dirty="0" smtClean="0"/>
              <a:t>    Geografijos </a:t>
            </a:r>
            <a:r>
              <a:rPr lang="lt-LT" dirty="0"/>
              <a:t>egzamino vertintojams teko nelengvas uždavinys, nes egzamine buvo geografinį mąstymą tikrinančių užduočių. Tačiau rezultatai rodo, kad pasirinkusieji laikyti šį egzaminą buvo gerai pasiruošę“, – teigia NŠA </a:t>
            </a:r>
            <a:r>
              <a:rPr lang="lt-LT" dirty="0" err="1"/>
              <a:t>Stebėsenos</a:t>
            </a:r>
            <a:r>
              <a:rPr lang="lt-LT" dirty="0"/>
              <a:t> ir vertinimo departamento direktorius.</a:t>
            </a:r>
          </a:p>
          <a:p>
            <a:pPr marL="0" indent="0">
              <a:buNone/>
            </a:pPr>
            <a:endParaRPr lang="lt-LT" dirty="0"/>
          </a:p>
        </p:txBody>
      </p:sp>
    </p:spTree>
    <p:extLst>
      <p:ext uri="{BB962C8B-B14F-4D97-AF65-F5344CB8AC3E}">
        <p14:creationId xmlns:p14="http://schemas.microsoft.com/office/powerpoint/2010/main" val="2757167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ŠMSM pagrindinės 2021-2022 </a:t>
            </a:r>
            <a:r>
              <a:rPr lang="lt-LT" altLang="lt-LT" sz="3200" b="1" dirty="0" err="1"/>
              <a:t>m.m</a:t>
            </a:r>
            <a:r>
              <a:rPr lang="lt-LT" altLang="lt-LT" sz="3200" b="1" dirty="0"/>
              <a:t>. pokyčių kryptys </a:t>
            </a:r>
            <a:endParaRPr lang="lt-LT" sz="3200" dirty="0"/>
          </a:p>
        </p:txBody>
      </p:sp>
      <p:sp>
        <p:nvSpPr>
          <p:cNvPr id="3" name="Turinio vietos rezervavimo ženklas 2"/>
          <p:cNvSpPr>
            <a:spLocks noGrp="1"/>
          </p:cNvSpPr>
          <p:nvPr>
            <p:ph sz="quarter" idx="1"/>
          </p:nvPr>
        </p:nvSpPr>
        <p:spPr>
          <a:xfrm>
            <a:off x="457200" y="1700808"/>
            <a:ext cx="7715200" cy="4773144"/>
          </a:xfrm>
        </p:spPr>
        <p:txBody>
          <a:bodyPr>
            <a:normAutofit fontScale="92500"/>
          </a:bodyPr>
          <a:lstStyle/>
          <a:p>
            <a:pPr algn="just">
              <a:buFont typeface="Wingdings" panose="05000000000000000000" pitchFamily="2" charset="2"/>
              <a:buChar char="v"/>
            </a:pPr>
            <a:r>
              <a:rPr lang="lt-LT" b="1" dirty="0" smtClean="0"/>
              <a:t>Ir </a:t>
            </a:r>
            <a:r>
              <a:rPr lang="lt-LT" b="1" dirty="0"/>
              <a:t>trečioji pamoka – nuoseklaus darbo.</a:t>
            </a:r>
            <a:r>
              <a:rPr lang="lt-LT" dirty="0"/>
              <a:t> Praėjusiais mokslo metais sklandesniam mokymuisi naujomis </a:t>
            </a:r>
            <a:r>
              <a:rPr lang="lt-LT" dirty="0" smtClean="0"/>
              <a:t>aplinkybėmis ministerija skyrė </a:t>
            </a:r>
            <a:r>
              <a:rPr lang="lt-LT" dirty="0"/>
              <a:t>visą dėmesį. Ir tai darė visa švietimo bendruomenė. COVID-19 sukeltoms švietimo problemoms </a:t>
            </a:r>
            <a:r>
              <a:rPr lang="lt-LT" dirty="0" smtClean="0"/>
              <a:t>spręsti buvo skirtos papildomos lėšos. </a:t>
            </a:r>
            <a:r>
              <a:rPr lang="lt-LT" dirty="0"/>
              <a:t>Pernai buvo nupirkta ir išdalinta daugiau kaip 35 tūkst. </a:t>
            </a:r>
            <a:r>
              <a:rPr lang="lt-LT" dirty="0" err="1"/>
              <a:t>planšetinių</a:t>
            </a:r>
            <a:r>
              <a:rPr lang="lt-LT" dirty="0"/>
              <a:t> nešiojamųjų kompiuterių, šiemet dar daugiau nei 10 tūkst. bei taip pat įranga hibridiniam </a:t>
            </a:r>
            <a:r>
              <a:rPr lang="lt-LT" dirty="0" smtClean="0"/>
              <a:t>ugdymui.</a:t>
            </a:r>
          </a:p>
          <a:p>
            <a:pPr algn="just">
              <a:buFont typeface="Wingdings" panose="05000000000000000000" pitchFamily="2" charset="2"/>
              <a:buChar char="v"/>
            </a:pPr>
            <a:r>
              <a:rPr lang="lt-LT" dirty="0"/>
              <a:t>Tam, kad visi vaikai turėtų lygias galimybes visaverčiai dalyvauti ugdyme, kad nejaustų dėl nuotolinio mokymo atsiradusių spragų, </a:t>
            </a:r>
            <a:r>
              <a:rPr lang="lt-LT" dirty="0" smtClean="0"/>
              <a:t>skirtos lėšos </a:t>
            </a:r>
            <a:r>
              <a:rPr lang="lt-LT" dirty="0"/>
              <a:t>papildomoms mokinių konsultacijoms, ugdymo praradimams kompensuoti</a:t>
            </a:r>
            <a:r>
              <a:rPr lang="lt-LT" dirty="0" smtClean="0"/>
              <a:t> </a:t>
            </a:r>
            <a:endParaRPr lang="lt-LT" dirty="0"/>
          </a:p>
        </p:txBody>
      </p:sp>
    </p:spTree>
    <p:extLst>
      <p:ext uri="{BB962C8B-B14F-4D97-AF65-F5344CB8AC3E}">
        <p14:creationId xmlns:p14="http://schemas.microsoft.com/office/powerpoint/2010/main" val="9083505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NŠA 2021 m. egzaminus apibendrina taip:</a:t>
            </a:r>
            <a:endParaRPr lang="lt-LT" sz="3200" dirty="0"/>
          </a:p>
        </p:txBody>
      </p:sp>
      <p:sp>
        <p:nvSpPr>
          <p:cNvPr id="3" name="Turinio vietos rezervavimo ženklas 2"/>
          <p:cNvSpPr>
            <a:spLocks noGrp="1"/>
          </p:cNvSpPr>
          <p:nvPr>
            <p:ph sz="quarter" idx="1"/>
          </p:nvPr>
        </p:nvSpPr>
        <p:spPr>
          <a:xfrm>
            <a:off x="457200" y="1600200"/>
            <a:ext cx="7715200" cy="4205064"/>
          </a:xfrm>
        </p:spPr>
        <p:txBody>
          <a:bodyPr/>
          <a:lstStyle/>
          <a:p>
            <a:pPr marL="0" indent="0" algn="just">
              <a:buNone/>
            </a:pPr>
            <a:r>
              <a:rPr lang="lt-LT" dirty="0" smtClean="0"/>
              <a:t>     </a:t>
            </a:r>
          </a:p>
          <a:p>
            <a:pPr marL="0" indent="0" algn="just">
              <a:buNone/>
            </a:pPr>
            <a:r>
              <a:rPr lang="lt-LT" dirty="0"/>
              <a:t> </a:t>
            </a:r>
            <a:r>
              <a:rPr lang="lt-LT" dirty="0" smtClean="0"/>
              <a:t>     „</a:t>
            </a:r>
            <a:r>
              <a:rPr lang="lt-LT" dirty="0"/>
              <a:t>Šiais </a:t>
            </a:r>
            <a:r>
              <a:rPr lang="lt-LT" dirty="0" smtClean="0"/>
              <a:t>metais informatikos VBE </a:t>
            </a:r>
            <a:r>
              <a:rPr lang="lt-LT" dirty="0"/>
              <a:t>daugiau kandidatų (66 proc.) bandė atlikti programavimo užduotis ir 32 proc. kandidatų už jas gavo nuo 41 iki 50 taškų iš galimų“, – sako V. </a:t>
            </a:r>
            <a:r>
              <a:rPr lang="lt-LT" dirty="0" smtClean="0"/>
              <a:t>Jurgaitis. Nors </a:t>
            </a:r>
            <a:r>
              <a:rPr lang="lt-LT" dirty="0"/>
              <a:t>įprasta, kad šiame egzamine dominuoja vaikinai, tačiau pagal rezultatus merginos vaikinams nenusileidžia: merginų surinktas taškų vidurkis siekia 54,5 taško, vaikinų – 52,4 taško. Bendras surinktas taškų vidurkis toks pats kaip ir praėjusiais metais.</a:t>
            </a:r>
          </a:p>
          <a:p>
            <a:pPr marL="0" indent="0">
              <a:buNone/>
            </a:pPr>
            <a:endParaRPr lang="lt-LT" dirty="0"/>
          </a:p>
        </p:txBody>
      </p:sp>
    </p:spTree>
    <p:extLst>
      <p:ext uri="{BB962C8B-B14F-4D97-AF65-F5344CB8AC3E}">
        <p14:creationId xmlns:p14="http://schemas.microsoft.com/office/powerpoint/2010/main" val="3266116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Tolesnė </a:t>
            </a:r>
            <a:r>
              <a:rPr lang="lt-LT" altLang="lt-LT" sz="3200" b="1" dirty="0" smtClean="0"/>
              <a:t>2021 </a:t>
            </a:r>
            <a:r>
              <a:rPr lang="lt-LT" altLang="lt-LT" sz="3200" b="1" dirty="0"/>
              <a:t>m. abiturientų veikla</a:t>
            </a:r>
            <a:endParaRPr lang="lt-LT" sz="3200" dirty="0"/>
          </a:p>
        </p:txBody>
      </p:sp>
      <p:sp>
        <p:nvSpPr>
          <p:cNvPr id="3" name="Turinio vietos rezervavimo ženklas 2"/>
          <p:cNvSpPr>
            <a:spLocks noGrp="1"/>
          </p:cNvSpPr>
          <p:nvPr>
            <p:ph sz="quarter" idx="1"/>
          </p:nvPr>
        </p:nvSpPr>
        <p:spPr/>
        <p:txBody>
          <a:bodyPr/>
          <a:lstStyle/>
          <a:p>
            <a:pPr>
              <a:lnSpc>
                <a:spcPct val="80000"/>
              </a:lnSpc>
              <a:buNone/>
            </a:pPr>
            <a:r>
              <a:rPr lang="lt-LT" altLang="lt-LT" dirty="0" smtClean="0"/>
              <a:t>      </a:t>
            </a:r>
          </a:p>
          <a:p>
            <a:pPr>
              <a:lnSpc>
                <a:spcPct val="80000"/>
              </a:lnSpc>
              <a:buNone/>
            </a:pPr>
            <a:r>
              <a:rPr lang="lt-LT" altLang="lt-LT" dirty="0"/>
              <a:t> </a:t>
            </a:r>
            <a:r>
              <a:rPr lang="lt-LT" altLang="lt-LT" dirty="0" smtClean="0"/>
              <a:t>      </a:t>
            </a:r>
            <a:r>
              <a:rPr lang="lt-LT" altLang="lt-LT" b="1" dirty="0" smtClean="0"/>
              <a:t>2021 </a:t>
            </a:r>
            <a:r>
              <a:rPr lang="lt-LT" altLang="lt-LT" b="1" dirty="0"/>
              <a:t>m. gimnaziją baigė </a:t>
            </a:r>
            <a:r>
              <a:rPr lang="lt-LT" altLang="lt-LT" b="1" dirty="0" smtClean="0"/>
              <a:t>155 abiturientai.</a:t>
            </a:r>
            <a:endParaRPr lang="lt-LT" altLang="lt-LT" b="1" dirty="0"/>
          </a:p>
          <a:p>
            <a:pPr>
              <a:lnSpc>
                <a:spcPct val="80000"/>
              </a:lnSpc>
              <a:buNone/>
            </a:pPr>
            <a:r>
              <a:rPr lang="lt-LT" altLang="lt-LT" dirty="0"/>
              <a:t>       Universitetuose mokosi: </a:t>
            </a:r>
            <a:r>
              <a:rPr lang="lt-LT" altLang="lt-LT" dirty="0" smtClean="0"/>
              <a:t>94 </a:t>
            </a:r>
            <a:r>
              <a:rPr lang="lt-LT" altLang="lt-LT" dirty="0"/>
              <a:t>abiturientai </a:t>
            </a:r>
            <a:r>
              <a:rPr lang="lt-LT" altLang="lt-LT" dirty="0" smtClean="0"/>
              <a:t>(60,6 </a:t>
            </a:r>
            <a:r>
              <a:rPr lang="lt-LT" altLang="lt-LT" dirty="0"/>
              <a:t>%); </a:t>
            </a:r>
          </a:p>
          <a:p>
            <a:pPr>
              <a:lnSpc>
                <a:spcPct val="80000"/>
              </a:lnSpc>
              <a:buNone/>
            </a:pPr>
            <a:r>
              <a:rPr lang="lt-LT" altLang="lt-LT" dirty="0"/>
              <a:t>       (iš jų 3</a:t>
            </a:r>
            <a:r>
              <a:rPr lang="lt-LT" altLang="lt-LT" dirty="0" smtClean="0"/>
              <a:t> </a:t>
            </a:r>
            <a:r>
              <a:rPr lang="lt-LT" altLang="lt-LT" dirty="0"/>
              <a:t>užsienio universitetuose</a:t>
            </a:r>
            <a:r>
              <a:rPr lang="lt-LT" altLang="lt-LT" dirty="0" smtClean="0"/>
              <a:t>; 2020 - </a:t>
            </a:r>
            <a:r>
              <a:rPr lang="lt-LT" altLang="lt-LT" dirty="0" err="1" smtClean="0"/>
              <a:t>xx</a:t>
            </a:r>
            <a:r>
              <a:rPr lang="lt-LT" altLang="lt-LT" dirty="0" smtClean="0"/>
              <a:t>)</a:t>
            </a:r>
            <a:endParaRPr lang="lt-LT" altLang="lt-LT" dirty="0"/>
          </a:p>
          <a:p>
            <a:pPr>
              <a:lnSpc>
                <a:spcPct val="80000"/>
              </a:lnSpc>
              <a:buNone/>
            </a:pPr>
            <a:r>
              <a:rPr lang="lt-LT" altLang="lt-LT" dirty="0"/>
              <a:t>       Kolegijose – </a:t>
            </a:r>
            <a:r>
              <a:rPr lang="lt-LT" altLang="lt-LT" dirty="0" smtClean="0"/>
              <a:t>30 </a:t>
            </a:r>
            <a:r>
              <a:rPr lang="lt-LT" altLang="lt-LT" dirty="0"/>
              <a:t>abiturientų </a:t>
            </a:r>
            <a:r>
              <a:rPr lang="lt-LT" altLang="lt-LT" dirty="0" smtClean="0"/>
              <a:t>(19,3%)</a:t>
            </a:r>
            <a:endParaRPr lang="lt-LT" altLang="lt-LT" dirty="0"/>
          </a:p>
          <a:p>
            <a:pPr>
              <a:lnSpc>
                <a:spcPct val="80000"/>
              </a:lnSpc>
              <a:buNone/>
            </a:pPr>
            <a:r>
              <a:rPr lang="lt-LT" altLang="lt-LT" dirty="0"/>
              <a:t>       PRC – </a:t>
            </a:r>
            <a:r>
              <a:rPr lang="lt-LT" altLang="lt-LT" dirty="0" smtClean="0"/>
              <a:t> </a:t>
            </a:r>
            <a:r>
              <a:rPr lang="lt-LT" altLang="lt-LT" dirty="0"/>
              <a:t>2</a:t>
            </a:r>
            <a:r>
              <a:rPr lang="lt-LT" altLang="lt-LT" dirty="0" smtClean="0"/>
              <a:t> </a:t>
            </a:r>
            <a:r>
              <a:rPr lang="lt-LT" altLang="lt-LT" dirty="0"/>
              <a:t>abiturientai </a:t>
            </a:r>
            <a:r>
              <a:rPr lang="lt-LT" altLang="lt-LT" dirty="0" smtClean="0"/>
              <a:t>(1,3 </a:t>
            </a:r>
            <a:r>
              <a:rPr lang="lt-LT" altLang="lt-LT" dirty="0"/>
              <a:t>%)  </a:t>
            </a:r>
          </a:p>
          <a:p>
            <a:pPr>
              <a:lnSpc>
                <a:spcPct val="80000"/>
              </a:lnSpc>
              <a:buNone/>
            </a:pPr>
            <a:r>
              <a:rPr lang="lt-LT" altLang="lt-LT" dirty="0"/>
              <a:t>       Dirba – </a:t>
            </a:r>
            <a:r>
              <a:rPr lang="lt-LT" altLang="lt-LT" dirty="0" smtClean="0"/>
              <a:t>29 </a:t>
            </a:r>
            <a:r>
              <a:rPr lang="lt-LT" altLang="lt-LT" dirty="0"/>
              <a:t>– (</a:t>
            </a:r>
            <a:r>
              <a:rPr lang="lt-LT" altLang="lt-LT" dirty="0" smtClean="0"/>
              <a:t>18,7 </a:t>
            </a:r>
            <a:r>
              <a:rPr lang="lt-LT" altLang="lt-LT" dirty="0"/>
              <a:t>%)</a:t>
            </a:r>
          </a:p>
          <a:p>
            <a:pPr>
              <a:lnSpc>
                <a:spcPct val="80000"/>
              </a:lnSpc>
              <a:buNone/>
            </a:pPr>
            <a:r>
              <a:rPr lang="lt-LT" altLang="lt-LT" dirty="0"/>
              <a:t>       Iš viso aukštosiose mokyklose mokosi – </a:t>
            </a:r>
            <a:r>
              <a:rPr lang="lt-LT" altLang="lt-LT" dirty="0" smtClean="0"/>
              <a:t>124              abiturientai (80%)</a:t>
            </a:r>
            <a:endParaRPr lang="lt-LT" dirty="0"/>
          </a:p>
        </p:txBody>
      </p:sp>
    </p:spTree>
    <p:extLst>
      <p:ext uri="{BB962C8B-B14F-4D97-AF65-F5344CB8AC3E}">
        <p14:creationId xmlns:p14="http://schemas.microsoft.com/office/powerpoint/2010/main" val="40499692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Tolesnė </a:t>
            </a:r>
            <a:r>
              <a:rPr lang="lt-LT" altLang="lt-LT" sz="3200" b="1" dirty="0" smtClean="0"/>
              <a:t>2021 </a:t>
            </a:r>
            <a:r>
              <a:rPr lang="lt-LT" altLang="lt-LT" sz="3200" b="1" dirty="0"/>
              <a:t>m. abiturientų veikla</a:t>
            </a:r>
            <a:endParaRPr lang="lt-LT" sz="3200" dirty="0"/>
          </a:p>
        </p:txBody>
      </p:sp>
      <p:sp>
        <p:nvSpPr>
          <p:cNvPr id="3" name="Turinio vietos rezervavimo ženklas 2"/>
          <p:cNvSpPr>
            <a:spLocks noGrp="1"/>
          </p:cNvSpPr>
          <p:nvPr>
            <p:ph sz="quarter" idx="1"/>
          </p:nvPr>
        </p:nvSpPr>
        <p:spPr>
          <a:xfrm>
            <a:off x="457200" y="1988840"/>
            <a:ext cx="7643192" cy="4485112"/>
          </a:xfrm>
        </p:spPr>
        <p:txBody>
          <a:bodyPr>
            <a:normAutofit/>
          </a:bodyPr>
          <a:lstStyle/>
          <a:p>
            <a:pPr>
              <a:lnSpc>
                <a:spcPct val="80000"/>
              </a:lnSpc>
              <a:buFont typeface="Wingdings" panose="05000000000000000000" pitchFamily="2" charset="2"/>
              <a:buChar char="v"/>
            </a:pPr>
            <a:r>
              <a:rPr lang="lt-LT" altLang="lt-LT" sz="2800" dirty="0"/>
              <a:t>IVA klasė </a:t>
            </a:r>
            <a:r>
              <a:rPr lang="lt-LT" altLang="lt-LT" sz="2800" dirty="0" smtClean="0"/>
              <a:t> 19;        </a:t>
            </a:r>
            <a:r>
              <a:rPr lang="lt-LT" altLang="lt-LT" sz="2800" b="1" dirty="0" smtClean="0"/>
              <a:t>   </a:t>
            </a:r>
            <a:r>
              <a:rPr lang="lt-LT" altLang="lt-LT" sz="2800" dirty="0" smtClean="0"/>
              <a:t>3U</a:t>
            </a:r>
            <a:r>
              <a:rPr lang="lt-LT" altLang="lt-LT" sz="2800" dirty="0"/>
              <a:t>;  </a:t>
            </a:r>
            <a:r>
              <a:rPr lang="lt-LT" altLang="lt-LT" sz="2800" dirty="0" smtClean="0"/>
              <a:t> 4K</a:t>
            </a:r>
            <a:r>
              <a:rPr lang="lt-LT" altLang="lt-LT" sz="2800" dirty="0"/>
              <a:t>;  </a:t>
            </a:r>
            <a:r>
              <a:rPr lang="lt-LT" altLang="lt-LT" sz="2800" dirty="0" smtClean="0"/>
              <a:t>  2P</a:t>
            </a:r>
            <a:r>
              <a:rPr lang="lt-LT" altLang="lt-LT" sz="2800" dirty="0"/>
              <a:t>;   </a:t>
            </a:r>
            <a:r>
              <a:rPr lang="lt-LT" altLang="lt-LT" sz="2800" dirty="0" smtClean="0"/>
              <a:t> 10D</a:t>
            </a:r>
            <a:r>
              <a:rPr lang="lt-LT" altLang="lt-LT" sz="2800" dirty="0"/>
              <a:t>;  </a:t>
            </a:r>
          </a:p>
          <a:p>
            <a:pPr>
              <a:lnSpc>
                <a:spcPct val="80000"/>
              </a:lnSpc>
              <a:buFont typeface="Wingdings" panose="05000000000000000000" pitchFamily="2" charset="2"/>
              <a:buChar char="v"/>
            </a:pPr>
            <a:r>
              <a:rPr lang="lt-LT" altLang="lt-LT" sz="2800" dirty="0"/>
              <a:t>IVB klasė </a:t>
            </a:r>
            <a:r>
              <a:rPr lang="lt-LT" altLang="lt-LT" sz="2800" dirty="0" smtClean="0"/>
              <a:t> 25;         16U</a:t>
            </a:r>
            <a:r>
              <a:rPr lang="lt-LT" altLang="lt-LT" sz="2800" dirty="0"/>
              <a:t>;  </a:t>
            </a:r>
            <a:r>
              <a:rPr lang="lt-LT" altLang="lt-LT" sz="2800" dirty="0" smtClean="0"/>
              <a:t> 7K</a:t>
            </a:r>
            <a:r>
              <a:rPr lang="lt-LT" altLang="lt-LT" sz="2800" dirty="0"/>
              <a:t>;  </a:t>
            </a:r>
            <a:r>
              <a:rPr lang="lt-LT" altLang="lt-LT" sz="2800" dirty="0" smtClean="0"/>
              <a:t>  </a:t>
            </a:r>
            <a:r>
              <a:rPr lang="lt-LT" altLang="lt-LT" sz="2800" dirty="0"/>
              <a:t>0P;  </a:t>
            </a:r>
            <a:r>
              <a:rPr lang="lt-LT" altLang="lt-LT" sz="2800" dirty="0" smtClean="0"/>
              <a:t>    2D</a:t>
            </a:r>
            <a:r>
              <a:rPr lang="lt-LT" altLang="lt-LT" sz="2800" dirty="0"/>
              <a:t>;  </a:t>
            </a:r>
            <a:endParaRPr lang="lt-LT" altLang="lt-LT" sz="2800" dirty="0" smtClean="0"/>
          </a:p>
          <a:p>
            <a:pPr>
              <a:lnSpc>
                <a:spcPct val="80000"/>
              </a:lnSpc>
              <a:buFont typeface="Wingdings" panose="05000000000000000000" pitchFamily="2" charset="2"/>
              <a:buChar char="v"/>
            </a:pPr>
            <a:r>
              <a:rPr lang="lt-LT" altLang="lt-LT" sz="2800" dirty="0" smtClean="0"/>
              <a:t>IVC </a:t>
            </a:r>
            <a:r>
              <a:rPr lang="lt-LT" altLang="lt-LT" sz="2800" dirty="0"/>
              <a:t>klasė </a:t>
            </a:r>
            <a:r>
              <a:rPr lang="lt-LT" altLang="lt-LT" sz="2800" dirty="0" smtClean="0"/>
              <a:t> 31;         </a:t>
            </a:r>
            <a:r>
              <a:rPr lang="lt-LT" altLang="lt-LT" sz="2800" b="1" dirty="0" smtClean="0"/>
              <a:t>21U</a:t>
            </a:r>
            <a:r>
              <a:rPr lang="lt-LT" altLang="lt-LT" sz="2800" dirty="0"/>
              <a:t>; </a:t>
            </a:r>
            <a:r>
              <a:rPr lang="lt-LT" altLang="lt-LT" sz="2800" dirty="0" smtClean="0"/>
              <a:t>  </a:t>
            </a:r>
            <a:r>
              <a:rPr lang="lt-LT" altLang="lt-LT" sz="2800" dirty="0"/>
              <a:t>6</a:t>
            </a:r>
            <a:r>
              <a:rPr lang="lt-LT" altLang="lt-LT" sz="2800" dirty="0" smtClean="0"/>
              <a:t>K</a:t>
            </a:r>
            <a:r>
              <a:rPr lang="lt-LT" altLang="lt-LT" sz="2800" dirty="0"/>
              <a:t>;   </a:t>
            </a:r>
            <a:r>
              <a:rPr lang="lt-LT" altLang="lt-LT" sz="2800" dirty="0" smtClean="0"/>
              <a:t> 0P</a:t>
            </a:r>
            <a:r>
              <a:rPr lang="lt-LT" altLang="lt-LT" sz="2800" dirty="0"/>
              <a:t>;  </a:t>
            </a:r>
            <a:r>
              <a:rPr lang="lt-LT" altLang="lt-LT" sz="2800" dirty="0" smtClean="0"/>
              <a:t>    4D</a:t>
            </a:r>
            <a:r>
              <a:rPr lang="lt-LT" altLang="lt-LT" sz="2800" dirty="0"/>
              <a:t>; </a:t>
            </a:r>
            <a:endParaRPr lang="lt-LT" altLang="lt-LT" sz="2800" dirty="0" smtClean="0"/>
          </a:p>
          <a:p>
            <a:pPr>
              <a:lnSpc>
                <a:spcPct val="80000"/>
              </a:lnSpc>
              <a:buFont typeface="Wingdings" panose="05000000000000000000" pitchFamily="2" charset="2"/>
              <a:buChar char="v"/>
            </a:pPr>
            <a:r>
              <a:rPr lang="lt-LT" altLang="lt-LT" sz="2800" dirty="0" smtClean="0"/>
              <a:t>IVD </a:t>
            </a:r>
            <a:r>
              <a:rPr lang="lt-LT" altLang="lt-LT" sz="2800" dirty="0"/>
              <a:t>klasė </a:t>
            </a:r>
            <a:r>
              <a:rPr lang="lt-LT" altLang="lt-LT" sz="2800" dirty="0" smtClean="0"/>
              <a:t> 28;         19U</a:t>
            </a:r>
            <a:r>
              <a:rPr lang="lt-LT" altLang="lt-LT" sz="2800" dirty="0"/>
              <a:t>;  </a:t>
            </a:r>
            <a:r>
              <a:rPr lang="lt-LT" altLang="lt-LT" sz="2800" dirty="0" smtClean="0"/>
              <a:t> 3K</a:t>
            </a:r>
            <a:r>
              <a:rPr lang="lt-LT" altLang="lt-LT" sz="2800" dirty="0"/>
              <a:t>;   </a:t>
            </a:r>
            <a:r>
              <a:rPr lang="lt-LT" altLang="lt-LT" sz="2800" dirty="0" smtClean="0"/>
              <a:t> 0P</a:t>
            </a:r>
            <a:r>
              <a:rPr lang="lt-LT" altLang="lt-LT" sz="2800" dirty="0"/>
              <a:t>;  </a:t>
            </a:r>
            <a:r>
              <a:rPr lang="lt-LT" altLang="lt-LT" sz="2800" dirty="0" smtClean="0"/>
              <a:t>    6D</a:t>
            </a:r>
            <a:r>
              <a:rPr lang="lt-LT" altLang="lt-LT" sz="2800" dirty="0"/>
              <a:t>;  </a:t>
            </a:r>
            <a:endParaRPr lang="lt-LT" altLang="lt-LT" sz="2800" dirty="0" smtClean="0"/>
          </a:p>
          <a:p>
            <a:pPr>
              <a:lnSpc>
                <a:spcPct val="80000"/>
              </a:lnSpc>
              <a:buFont typeface="Wingdings" panose="05000000000000000000" pitchFamily="2" charset="2"/>
              <a:buChar char="v"/>
            </a:pPr>
            <a:r>
              <a:rPr lang="lt-LT" altLang="lt-LT" sz="2800" dirty="0" smtClean="0"/>
              <a:t>IVĖ </a:t>
            </a:r>
            <a:r>
              <a:rPr lang="lt-LT" altLang="lt-LT" sz="2800" dirty="0"/>
              <a:t>klasė </a:t>
            </a:r>
            <a:r>
              <a:rPr lang="lt-LT" altLang="lt-LT" sz="2800" dirty="0" smtClean="0"/>
              <a:t> 30</a:t>
            </a:r>
            <a:r>
              <a:rPr lang="lt-LT" altLang="lt-LT" sz="2800" dirty="0"/>
              <a:t>;         </a:t>
            </a:r>
            <a:r>
              <a:rPr lang="lt-LT" altLang="lt-LT" sz="2800" b="1" dirty="0" smtClean="0"/>
              <a:t>28U</a:t>
            </a:r>
            <a:r>
              <a:rPr lang="lt-LT" altLang="lt-LT" sz="2800" b="1" dirty="0"/>
              <a:t>;   </a:t>
            </a:r>
            <a:r>
              <a:rPr lang="lt-LT" altLang="lt-LT" sz="2800" dirty="0" smtClean="0"/>
              <a:t>1K</a:t>
            </a:r>
            <a:r>
              <a:rPr lang="lt-LT" altLang="lt-LT" sz="2800" dirty="0"/>
              <a:t>;  </a:t>
            </a:r>
            <a:r>
              <a:rPr lang="lt-LT" altLang="lt-LT" sz="2800" dirty="0" smtClean="0"/>
              <a:t>  0P</a:t>
            </a:r>
            <a:r>
              <a:rPr lang="lt-LT" altLang="lt-LT" sz="2800" dirty="0"/>
              <a:t>;  </a:t>
            </a:r>
            <a:r>
              <a:rPr lang="lt-LT" altLang="lt-LT" sz="2800" dirty="0" smtClean="0"/>
              <a:t>    </a:t>
            </a:r>
            <a:r>
              <a:rPr lang="lt-LT" altLang="lt-LT" sz="2800" dirty="0"/>
              <a:t>1</a:t>
            </a:r>
            <a:r>
              <a:rPr lang="lt-LT" altLang="lt-LT" sz="2800" dirty="0" smtClean="0"/>
              <a:t>D</a:t>
            </a:r>
            <a:r>
              <a:rPr lang="lt-LT" altLang="lt-LT" sz="2800" dirty="0"/>
              <a:t>;</a:t>
            </a:r>
            <a:r>
              <a:rPr lang="lt-LT" altLang="lt-LT" sz="2800" b="1" dirty="0"/>
              <a:t>  </a:t>
            </a:r>
            <a:endParaRPr lang="lt-LT" altLang="lt-LT" sz="2800" dirty="0" smtClean="0"/>
          </a:p>
          <a:p>
            <a:pPr>
              <a:lnSpc>
                <a:spcPct val="80000"/>
              </a:lnSpc>
              <a:buFont typeface="Wingdings" panose="05000000000000000000" pitchFamily="2" charset="2"/>
              <a:buChar char="v"/>
            </a:pPr>
            <a:r>
              <a:rPr lang="lt-LT" altLang="lt-LT" sz="2800" dirty="0" smtClean="0"/>
              <a:t>IVF </a:t>
            </a:r>
            <a:r>
              <a:rPr lang="lt-LT" altLang="lt-LT" sz="2800" dirty="0"/>
              <a:t>klasė </a:t>
            </a:r>
            <a:r>
              <a:rPr lang="lt-LT" altLang="lt-LT" sz="2800" dirty="0" smtClean="0"/>
              <a:t> 22;           </a:t>
            </a:r>
            <a:r>
              <a:rPr lang="lt-LT" altLang="lt-LT" sz="2800" dirty="0"/>
              <a:t>7</a:t>
            </a:r>
            <a:r>
              <a:rPr lang="lt-LT" altLang="lt-LT" sz="2800" dirty="0" smtClean="0"/>
              <a:t>U</a:t>
            </a:r>
            <a:r>
              <a:rPr lang="lt-LT" altLang="lt-LT" sz="2800" dirty="0"/>
              <a:t>; </a:t>
            </a:r>
            <a:r>
              <a:rPr lang="lt-LT" altLang="lt-LT" sz="2800" dirty="0" smtClean="0"/>
              <a:t>   </a:t>
            </a:r>
            <a:r>
              <a:rPr lang="lt-LT" altLang="lt-LT" sz="2800" dirty="0"/>
              <a:t>9</a:t>
            </a:r>
            <a:r>
              <a:rPr lang="lt-LT" altLang="lt-LT" sz="2800" dirty="0" smtClean="0"/>
              <a:t>K</a:t>
            </a:r>
            <a:r>
              <a:rPr lang="lt-LT" altLang="lt-LT" sz="2800" dirty="0"/>
              <a:t>;  </a:t>
            </a:r>
            <a:r>
              <a:rPr lang="lt-LT" altLang="lt-LT" sz="2800" dirty="0" smtClean="0"/>
              <a:t> 0P</a:t>
            </a:r>
            <a:r>
              <a:rPr lang="lt-LT" altLang="lt-LT" sz="2800" dirty="0"/>
              <a:t>;  </a:t>
            </a:r>
            <a:r>
              <a:rPr lang="lt-LT" altLang="lt-LT" sz="2800" dirty="0" smtClean="0"/>
              <a:t>    </a:t>
            </a:r>
            <a:r>
              <a:rPr lang="lt-LT" altLang="lt-LT" sz="2800" dirty="0"/>
              <a:t>6</a:t>
            </a:r>
            <a:r>
              <a:rPr lang="lt-LT" altLang="lt-LT" sz="2800" dirty="0" smtClean="0"/>
              <a:t>D</a:t>
            </a:r>
            <a:r>
              <a:rPr lang="lt-LT" altLang="lt-LT" sz="2800" dirty="0"/>
              <a:t>;   </a:t>
            </a:r>
            <a:r>
              <a:rPr lang="lt-LT" altLang="lt-LT" sz="2800" dirty="0" smtClean="0"/>
              <a:t>    </a:t>
            </a:r>
            <a:endParaRPr lang="lt-LT" altLang="lt-LT" sz="2800" dirty="0"/>
          </a:p>
          <a:p>
            <a:pPr>
              <a:lnSpc>
                <a:spcPct val="80000"/>
              </a:lnSpc>
              <a:buFont typeface="Wingdings" panose="05000000000000000000" pitchFamily="2" charset="2"/>
              <a:buChar char="v"/>
            </a:pPr>
            <a:r>
              <a:rPr lang="lt-LT" altLang="lt-LT" sz="2800" b="1" dirty="0"/>
              <a:t>Iš viso: </a:t>
            </a:r>
            <a:r>
              <a:rPr lang="lt-LT" altLang="lt-LT" sz="2800" b="1" dirty="0" smtClean="0"/>
              <a:t>  </a:t>
            </a:r>
            <a:r>
              <a:rPr lang="lt-LT" altLang="lt-LT" sz="2800" dirty="0" smtClean="0"/>
              <a:t>155;         94U</a:t>
            </a:r>
            <a:r>
              <a:rPr lang="lt-LT" altLang="lt-LT" sz="2800" dirty="0"/>
              <a:t>; </a:t>
            </a:r>
            <a:r>
              <a:rPr lang="lt-LT" altLang="lt-LT" sz="2800" dirty="0" smtClean="0"/>
              <a:t> 30K</a:t>
            </a:r>
            <a:r>
              <a:rPr lang="lt-LT" altLang="lt-LT" sz="2800" dirty="0"/>
              <a:t>; </a:t>
            </a:r>
            <a:r>
              <a:rPr lang="lt-LT" altLang="lt-LT" sz="2800" dirty="0" smtClean="0"/>
              <a:t>  2P</a:t>
            </a:r>
            <a:r>
              <a:rPr lang="lt-LT" altLang="lt-LT" sz="2800" dirty="0"/>
              <a:t>; </a:t>
            </a:r>
            <a:r>
              <a:rPr lang="lt-LT" altLang="lt-LT" sz="2800" dirty="0" smtClean="0"/>
              <a:t>    29D;      </a:t>
            </a:r>
            <a:endParaRPr lang="lt-LT" altLang="lt-LT" sz="2800" dirty="0"/>
          </a:p>
          <a:p>
            <a:pPr marL="0" indent="0">
              <a:buNone/>
            </a:pPr>
            <a:endParaRPr lang="lt-LT" dirty="0"/>
          </a:p>
        </p:txBody>
      </p:sp>
    </p:spTree>
    <p:extLst>
      <p:ext uri="{BB962C8B-B14F-4D97-AF65-F5344CB8AC3E}">
        <p14:creationId xmlns:p14="http://schemas.microsoft.com/office/powerpoint/2010/main" val="16774305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smtClean="0"/>
              <a:t>2021 </a:t>
            </a:r>
            <a:r>
              <a:rPr lang="lt-LT" altLang="lt-LT" sz="3200" b="1" dirty="0"/>
              <a:t>m. PUPP REZULTATAI</a:t>
            </a:r>
            <a:endParaRPr lang="lt-LT" sz="3200" dirty="0"/>
          </a:p>
        </p:txBody>
      </p:sp>
      <p:sp>
        <p:nvSpPr>
          <p:cNvPr id="3" name="Turinio vietos rezervavimo ženklas 2"/>
          <p:cNvSpPr>
            <a:spLocks noGrp="1"/>
          </p:cNvSpPr>
          <p:nvPr>
            <p:ph sz="quarter" idx="1"/>
          </p:nvPr>
        </p:nvSpPr>
        <p:spPr>
          <a:xfrm>
            <a:off x="457200" y="1412776"/>
            <a:ext cx="7643192" cy="5061176"/>
          </a:xfrm>
        </p:spPr>
        <p:txBody>
          <a:bodyPr/>
          <a:lstStyle/>
          <a:p>
            <a:pPr algn="just">
              <a:lnSpc>
                <a:spcPct val="80000"/>
              </a:lnSpc>
              <a:buFont typeface="Wingdings" panose="05000000000000000000" pitchFamily="2" charset="2"/>
              <a:buChar char="v"/>
            </a:pPr>
            <a:r>
              <a:rPr lang="lt-LT" altLang="lt-LT" dirty="0" smtClean="0"/>
              <a:t>Praėjusių </a:t>
            </a:r>
            <a:r>
              <a:rPr lang="lt-LT" altLang="lt-LT" dirty="0"/>
              <a:t>mokslo metų pradžioje antrose gimnazijos klasėse mokėsi </a:t>
            </a:r>
            <a:r>
              <a:rPr lang="lt-LT" altLang="lt-LT" dirty="0" smtClean="0"/>
              <a:t>198 mokiniai. </a:t>
            </a:r>
            <a:r>
              <a:rPr lang="lt-LT" altLang="lt-LT" dirty="0"/>
              <a:t>Mokslo metų eigoje </a:t>
            </a:r>
            <a:r>
              <a:rPr lang="lt-LT" altLang="lt-LT" dirty="0" smtClean="0"/>
              <a:t>2 </a:t>
            </a:r>
            <a:r>
              <a:rPr lang="lt-LT" altLang="lt-LT" dirty="0"/>
              <a:t>mokiniai išvyko į kitas mokyklas. </a:t>
            </a:r>
            <a:r>
              <a:rPr lang="lt-LT" altLang="lt-LT" dirty="0" smtClean="0"/>
              <a:t>Atvyko taip pat 2 mokiniai. </a:t>
            </a:r>
            <a:r>
              <a:rPr lang="lt-LT" altLang="lt-LT" dirty="0"/>
              <a:t>Mokslo metų pabaigoje  antrose klasėse mokėsi </a:t>
            </a:r>
            <a:r>
              <a:rPr lang="lt-LT" altLang="lt-LT" dirty="0" smtClean="0"/>
              <a:t>198 </a:t>
            </a:r>
            <a:r>
              <a:rPr lang="lt-LT" altLang="lt-LT" dirty="0"/>
              <a:t>mokiniai.</a:t>
            </a:r>
          </a:p>
          <a:p>
            <a:pPr algn="just">
              <a:lnSpc>
                <a:spcPct val="80000"/>
              </a:lnSpc>
              <a:buFont typeface="Wingdings" panose="05000000000000000000" pitchFamily="2" charset="2"/>
              <a:buChar char="v"/>
            </a:pPr>
            <a:r>
              <a:rPr lang="lt-LT" altLang="lt-LT" dirty="0"/>
              <a:t>Visi </a:t>
            </a:r>
            <a:r>
              <a:rPr lang="lt-LT" altLang="lt-LT" dirty="0" smtClean="0"/>
              <a:t>198 </a:t>
            </a:r>
            <a:r>
              <a:rPr lang="lt-LT" altLang="lt-LT" dirty="0"/>
              <a:t>mokiniai dalyvavo matematikos ir lietuvių k. pasiekimų patikrinime</a:t>
            </a:r>
            <a:r>
              <a:rPr lang="lt-LT" altLang="lt-LT" dirty="0" smtClean="0"/>
              <a:t>.</a:t>
            </a:r>
          </a:p>
          <a:p>
            <a:pPr algn="just">
              <a:lnSpc>
                <a:spcPct val="80000"/>
              </a:lnSpc>
              <a:buFont typeface="Wingdings" panose="05000000000000000000" pitchFamily="2" charset="2"/>
              <a:buChar char="v"/>
            </a:pPr>
            <a:r>
              <a:rPr lang="lt-LT" altLang="lt-LT" dirty="0" smtClean="0"/>
              <a:t>Kovo mėn. pirmą kartą vyko bandomasis nuotolinis PUPP.</a:t>
            </a:r>
          </a:p>
          <a:p>
            <a:pPr algn="just">
              <a:lnSpc>
                <a:spcPct val="80000"/>
              </a:lnSpc>
              <a:buFont typeface="Wingdings" panose="05000000000000000000" pitchFamily="2" charset="2"/>
              <a:buChar char="v"/>
            </a:pPr>
            <a:r>
              <a:rPr lang="lt-LT" altLang="lt-LT" dirty="0" smtClean="0"/>
              <a:t>Matematikos nuotolinis PUPP vyko balandžio 23 d. Lietuvių kalbos ir literatūros nuotolinis PUPP vyko gegužės 21 d. </a:t>
            </a:r>
            <a:endParaRPr lang="lt-LT" altLang="lt-LT" dirty="0"/>
          </a:p>
          <a:p>
            <a:pPr algn="just">
              <a:lnSpc>
                <a:spcPct val="80000"/>
              </a:lnSpc>
              <a:buFont typeface="Wingdings" panose="05000000000000000000" pitchFamily="2" charset="2"/>
              <a:buChar char="v"/>
            </a:pPr>
            <a:r>
              <a:rPr lang="lt-LT" altLang="lt-LT" dirty="0"/>
              <a:t>Pagrindinio išsilavinimo pažymėjimus </a:t>
            </a:r>
            <a:r>
              <a:rPr lang="lt-LT" altLang="lt-LT" dirty="0" smtClean="0"/>
              <a:t>gavo visi 198 </a:t>
            </a:r>
            <a:r>
              <a:rPr lang="lt-LT" altLang="lt-LT" dirty="0"/>
              <a:t>gimnazistai.</a:t>
            </a:r>
          </a:p>
          <a:p>
            <a:pPr marL="0" indent="0">
              <a:buNone/>
            </a:pPr>
            <a:endParaRPr lang="lt-LT" dirty="0"/>
          </a:p>
        </p:txBody>
      </p:sp>
    </p:spTree>
    <p:extLst>
      <p:ext uri="{BB962C8B-B14F-4D97-AF65-F5344CB8AC3E}">
        <p14:creationId xmlns:p14="http://schemas.microsoft.com/office/powerpoint/2010/main" val="2287709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778098"/>
          </a:xfrm>
        </p:spPr>
        <p:txBody>
          <a:bodyPr>
            <a:normAutofit/>
          </a:bodyPr>
          <a:lstStyle/>
          <a:p>
            <a:pPr algn="ctr"/>
            <a:r>
              <a:rPr lang="lt-LT" altLang="lt-LT" sz="3200" b="1" dirty="0"/>
              <a:t>2021 m. PUPP REZULTATAI</a:t>
            </a:r>
            <a:endParaRPr lang="lt-LT" sz="3200" dirty="0"/>
          </a:p>
        </p:txBody>
      </p:sp>
      <p:sp>
        <p:nvSpPr>
          <p:cNvPr id="3" name="Turinio vietos rezervavimo ženklas 2"/>
          <p:cNvSpPr>
            <a:spLocks noGrp="1"/>
          </p:cNvSpPr>
          <p:nvPr>
            <p:ph sz="quarter" idx="1"/>
          </p:nvPr>
        </p:nvSpPr>
        <p:spPr>
          <a:xfrm>
            <a:off x="457200" y="1196752"/>
            <a:ext cx="7715200" cy="5277200"/>
          </a:xfrm>
        </p:spPr>
        <p:txBody>
          <a:bodyPr>
            <a:normAutofit lnSpcReduction="10000"/>
          </a:bodyPr>
          <a:lstStyle/>
          <a:p>
            <a:pPr algn="just">
              <a:lnSpc>
                <a:spcPct val="90000"/>
              </a:lnSpc>
              <a:buNone/>
            </a:pPr>
            <a:r>
              <a:rPr lang="lt-LT" altLang="lt-LT" dirty="0" smtClean="0"/>
              <a:t>      II </a:t>
            </a:r>
            <a:r>
              <a:rPr lang="lt-LT" altLang="lt-LT" dirty="0"/>
              <a:t>klasių mokiniai lietuvių </a:t>
            </a:r>
            <a:r>
              <a:rPr lang="lt-LT" altLang="lt-LT" dirty="0" smtClean="0"/>
              <a:t>kalbos ir literatūros </a:t>
            </a:r>
            <a:r>
              <a:rPr lang="lt-LT" altLang="lt-LT" b="1" dirty="0" smtClean="0"/>
              <a:t>nuotoliniame</a:t>
            </a:r>
            <a:r>
              <a:rPr lang="lt-LT" altLang="lt-LT" dirty="0" smtClean="0"/>
              <a:t> </a:t>
            </a:r>
            <a:r>
              <a:rPr lang="lt-LT" altLang="lt-LT" dirty="0"/>
              <a:t>žinių patikrinime gavo šiuos įvertinimus:</a:t>
            </a:r>
          </a:p>
          <a:p>
            <a:pPr>
              <a:lnSpc>
                <a:spcPct val="90000"/>
              </a:lnSpc>
              <a:buFont typeface="Wingdings" panose="05000000000000000000" pitchFamily="2" charset="2"/>
              <a:buChar char="v"/>
            </a:pPr>
            <a:r>
              <a:rPr lang="lt-LT" altLang="lt-LT" b="1" dirty="0"/>
              <a:t>  10 įvertinta: 6</a:t>
            </a:r>
            <a:r>
              <a:rPr lang="lt-LT" altLang="lt-LT" b="1" dirty="0" smtClean="0"/>
              <a:t> mokiniai; </a:t>
            </a:r>
            <a:endParaRPr lang="lt-LT" altLang="lt-LT" b="1" dirty="0"/>
          </a:p>
          <a:p>
            <a:pPr>
              <a:lnSpc>
                <a:spcPct val="90000"/>
              </a:lnSpc>
              <a:buFont typeface="Wingdings" panose="05000000000000000000" pitchFamily="2" charset="2"/>
              <a:buChar char="v"/>
            </a:pPr>
            <a:r>
              <a:rPr lang="lt-LT" altLang="lt-LT" b="1" dirty="0"/>
              <a:t>    9 -   </a:t>
            </a:r>
            <a:r>
              <a:rPr lang="lt-LT" altLang="lt-LT" b="1" dirty="0" smtClean="0"/>
              <a:t>29 mokiniai;</a:t>
            </a:r>
            <a:endParaRPr lang="lt-LT" altLang="lt-LT" dirty="0"/>
          </a:p>
          <a:p>
            <a:pPr>
              <a:lnSpc>
                <a:spcPct val="90000"/>
              </a:lnSpc>
              <a:buFont typeface="Wingdings" panose="05000000000000000000" pitchFamily="2" charset="2"/>
              <a:buChar char="v"/>
            </a:pPr>
            <a:r>
              <a:rPr lang="lt-LT" altLang="lt-LT" dirty="0"/>
              <a:t>    </a:t>
            </a:r>
            <a:r>
              <a:rPr lang="lt-LT" altLang="lt-LT" b="1" dirty="0"/>
              <a:t>8 -   </a:t>
            </a:r>
            <a:r>
              <a:rPr lang="lt-LT" altLang="lt-LT" b="1" dirty="0" smtClean="0"/>
              <a:t>60 mokinių;</a:t>
            </a:r>
            <a:endParaRPr lang="lt-LT" altLang="lt-LT" b="1" dirty="0"/>
          </a:p>
          <a:p>
            <a:pPr>
              <a:lnSpc>
                <a:spcPct val="90000"/>
              </a:lnSpc>
              <a:buFont typeface="Wingdings" panose="05000000000000000000" pitchFamily="2" charset="2"/>
              <a:buChar char="v"/>
            </a:pPr>
            <a:r>
              <a:rPr lang="lt-LT" altLang="lt-LT" dirty="0"/>
              <a:t>    7 -   </a:t>
            </a:r>
            <a:r>
              <a:rPr lang="lt-LT" altLang="lt-LT" dirty="0" smtClean="0"/>
              <a:t>46 mokiniai;</a:t>
            </a:r>
            <a:endParaRPr lang="lt-LT" altLang="lt-LT" dirty="0"/>
          </a:p>
          <a:p>
            <a:pPr>
              <a:lnSpc>
                <a:spcPct val="90000"/>
              </a:lnSpc>
              <a:buFont typeface="Wingdings" panose="05000000000000000000" pitchFamily="2" charset="2"/>
              <a:buChar char="v"/>
            </a:pPr>
            <a:r>
              <a:rPr lang="lt-LT" altLang="lt-LT" dirty="0"/>
              <a:t>    6 -   </a:t>
            </a:r>
            <a:r>
              <a:rPr lang="lt-LT" altLang="lt-LT" dirty="0" smtClean="0"/>
              <a:t>40 mokinių;</a:t>
            </a:r>
            <a:endParaRPr lang="lt-LT" altLang="lt-LT" dirty="0"/>
          </a:p>
          <a:p>
            <a:pPr>
              <a:lnSpc>
                <a:spcPct val="90000"/>
              </a:lnSpc>
              <a:buFont typeface="Wingdings" panose="05000000000000000000" pitchFamily="2" charset="2"/>
              <a:buChar char="v"/>
            </a:pPr>
            <a:r>
              <a:rPr lang="lt-LT" altLang="lt-LT" dirty="0"/>
              <a:t>    5 -   </a:t>
            </a:r>
            <a:r>
              <a:rPr lang="lt-LT" altLang="lt-LT" dirty="0" smtClean="0"/>
              <a:t>10 mokinių.</a:t>
            </a:r>
            <a:endParaRPr lang="lt-LT" altLang="lt-LT" dirty="0"/>
          </a:p>
          <a:p>
            <a:pPr>
              <a:lnSpc>
                <a:spcPct val="90000"/>
              </a:lnSpc>
              <a:buFont typeface="Wingdings" panose="05000000000000000000" pitchFamily="2" charset="2"/>
              <a:buChar char="v"/>
            </a:pPr>
            <a:r>
              <a:rPr lang="lt-LT" altLang="lt-LT" dirty="0"/>
              <a:t>    </a:t>
            </a:r>
            <a:r>
              <a:rPr lang="lt-LT" altLang="lt-LT" dirty="0" smtClean="0"/>
              <a:t>Žemiausius </a:t>
            </a:r>
            <a:r>
              <a:rPr lang="lt-LT" altLang="lt-LT" dirty="0"/>
              <a:t>įvertinimus gavo:</a:t>
            </a:r>
          </a:p>
          <a:p>
            <a:pPr>
              <a:lnSpc>
                <a:spcPct val="90000"/>
              </a:lnSpc>
              <a:buFont typeface="Wingdings" panose="05000000000000000000" pitchFamily="2" charset="2"/>
              <a:buChar char="v"/>
            </a:pPr>
            <a:r>
              <a:rPr lang="lt-LT" altLang="lt-LT" dirty="0"/>
              <a:t>    4 -   </a:t>
            </a:r>
            <a:r>
              <a:rPr lang="lt-LT" altLang="lt-LT" dirty="0" smtClean="0"/>
              <a:t>5 mokiniai;</a:t>
            </a:r>
            <a:endParaRPr lang="lt-LT" altLang="lt-LT" dirty="0"/>
          </a:p>
          <a:p>
            <a:pPr>
              <a:lnSpc>
                <a:spcPct val="90000"/>
              </a:lnSpc>
              <a:buFont typeface="Wingdings" panose="05000000000000000000" pitchFamily="2" charset="2"/>
              <a:buChar char="v"/>
            </a:pPr>
            <a:r>
              <a:rPr lang="lt-LT" altLang="lt-LT" dirty="0"/>
              <a:t>    3 -    </a:t>
            </a:r>
            <a:r>
              <a:rPr lang="lt-LT" altLang="lt-LT" dirty="0" smtClean="0"/>
              <a:t>-</a:t>
            </a:r>
            <a:endParaRPr lang="lt-LT" altLang="lt-LT" dirty="0"/>
          </a:p>
          <a:p>
            <a:pPr>
              <a:lnSpc>
                <a:spcPct val="90000"/>
              </a:lnSpc>
              <a:buFont typeface="Wingdings" panose="05000000000000000000" pitchFamily="2" charset="2"/>
              <a:buChar char="v"/>
            </a:pPr>
            <a:r>
              <a:rPr lang="lt-LT" altLang="lt-LT" dirty="0"/>
              <a:t>    2 -   1 </a:t>
            </a:r>
            <a:r>
              <a:rPr lang="lt-LT" altLang="lt-LT" dirty="0" smtClean="0"/>
              <a:t>mokinys.</a:t>
            </a:r>
          </a:p>
          <a:p>
            <a:pPr>
              <a:lnSpc>
                <a:spcPct val="90000"/>
              </a:lnSpc>
              <a:buFont typeface="Wingdings" panose="05000000000000000000" pitchFamily="2" charset="2"/>
              <a:buChar char="v"/>
            </a:pPr>
            <a:r>
              <a:rPr lang="lt-LT" dirty="0"/>
              <a:t> </a:t>
            </a:r>
            <a:r>
              <a:rPr lang="lt-LT" dirty="0" smtClean="0"/>
              <a:t>   </a:t>
            </a:r>
            <a:r>
              <a:rPr lang="lt-LT" b="1" dirty="0" smtClean="0"/>
              <a:t>Įvertinimų vidurkis - 7,3 balo.</a:t>
            </a:r>
            <a:endParaRPr lang="lt-LT" b="1" dirty="0"/>
          </a:p>
        </p:txBody>
      </p:sp>
    </p:spTree>
    <p:extLst>
      <p:ext uri="{BB962C8B-B14F-4D97-AF65-F5344CB8AC3E}">
        <p14:creationId xmlns:p14="http://schemas.microsoft.com/office/powerpoint/2010/main" val="41090882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850106"/>
          </a:xfrm>
        </p:spPr>
        <p:txBody>
          <a:bodyPr>
            <a:normAutofit/>
          </a:bodyPr>
          <a:lstStyle/>
          <a:p>
            <a:pPr algn="ctr"/>
            <a:r>
              <a:rPr lang="lt-LT" altLang="lt-LT" sz="3200" b="1" dirty="0"/>
              <a:t>2021 m. PUPP REZULTATAI</a:t>
            </a:r>
            <a:endParaRPr lang="lt-LT" sz="3200" dirty="0"/>
          </a:p>
        </p:txBody>
      </p:sp>
      <p:sp>
        <p:nvSpPr>
          <p:cNvPr id="3" name="Turinio vietos rezervavimo ženklas 2"/>
          <p:cNvSpPr>
            <a:spLocks noGrp="1"/>
          </p:cNvSpPr>
          <p:nvPr>
            <p:ph sz="quarter" idx="1"/>
          </p:nvPr>
        </p:nvSpPr>
        <p:spPr>
          <a:xfrm>
            <a:off x="457200" y="1196752"/>
            <a:ext cx="7715200" cy="5277200"/>
          </a:xfrm>
        </p:spPr>
        <p:txBody>
          <a:bodyPr>
            <a:normAutofit fontScale="92500" lnSpcReduction="10000"/>
          </a:bodyPr>
          <a:lstStyle/>
          <a:p>
            <a:pPr algn="just">
              <a:lnSpc>
                <a:spcPct val="90000"/>
              </a:lnSpc>
              <a:buNone/>
            </a:pPr>
            <a:r>
              <a:rPr lang="lt-LT" altLang="lt-LT" sz="2600" b="1" dirty="0"/>
              <a:t> </a:t>
            </a:r>
            <a:r>
              <a:rPr lang="lt-LT" altLang="lt-LT" sz="2600" b="1" dirty="0" smtClean="0"/>
              <a:t>      </a:t>
            </a:r>
            <a:r>
              <a:rPr lang="lt-LT" altLang="lt-LT" sz="2600" dirty="0" smtClean="0"/>
              <a:t>Matematikos </a:t>
            </a:r>
            <a:r>
              <a:rPr lang="lt-LT" altLang="lt-LT" sz="2600" b="1" dirty="0" smtClean="0"/>
              <a:t>nuotoliniame</a:t>
            </a:r>
            <a:r>
              <a:rPr lang="lt-LT" altLang="lt-LT" sz="2600" dirty="0" smtClean="0"/>
              <a:t> </a:t>
            </a:r>
            <a:r>
              <a:rPr lang="lt-LT" altLang="lt-LT" sz="2600" dirty="0"/>
              <a:t>žinių patikrinime mokiniai gavo šiuos įvertinimus:</a:t>
            </a:r>
          </a:p>
          <a:p>
            <a:pPr>
              <a:lnSpc>
                <a:spcPct val="90000"/>
              </a:lnSpc>
              <a:buFont typeface="Wingdings" panose="05000000000000000000" pitchFamily="2" charset="2"/>
              <a:buChar char="v"/>
            </a:pPr>
            <a:r>
              <a:rPr lang="lt-LT" altLang="lt-LT" sz="2600" b="1" dirty="0"/>
              <a:t>   10 </a:t>
            </a:r>
            <a:r>
              <a:rPr lang="lt-LT" altLang="lt-LT" sz="2600" b="1" dirty="0" smtClean="0"/>
              <a:t>įvertinta  6 mokiniai; </a:t>
            </a:r>
            <a:endParaRPr lang="lt-LT" altLang="lt-LT" sz="2600" b="1" dirty="0"/>
          </a:p>
          <a:p>
            <a:pPr>
              <a:lnSpc>
                <a:spcPct val="90000"/>
              </a:lnSpc>
              <a:buFont typeface="Wingdings" panose="05000000000000000000" pitchFamily="2" charset="2"/>
              <a:buChar char="v"/>
            </a:pPr>
            <a:r>
              <a:rPr lang="lt-LT" altLang="lt-LT" sz="2600" b="1" dirty="0"/>
              <a:t>    9 - </a:t>
            </a:r>
            <a:r>
              <a:rPr lang="lt-LT" altLang="lt-LT" sz="2600" b="1" dirty="0" smtClean="0"/>
              <a:t>25 mokiniai;</a:t>
            </a:r>
            <a:endParaRPr lang="lt-LT" altLang="lt-LT" sz="2600" dirty="0"/>
          </a:p>
          <a:p>
            <a:pPr>
              <a:lnSpc>
                <a:spcPct val="90000"/>
              </a:lnSpc>
              <a:buFont typeface="Wingdings" panose="05000000000000000000" pitchFamily="2" charset="2"/>
              <a:buChar char="v"/>
            </a:pPr>
            <a:r>
              <a:rPr lang="lt-LT" altLang="lt-LT" sz="2600" dirty="0"/>
              <a:t>    </a:t>
            </a:r>
            <a:r>
              <a:rPr lang="lt-LT" altLang="lt-LT" sz="2600" b="1" dirty="0"/>
              <a:t>8 - </a:t>
            </a:r>
            <a:r>
              <a:rPr lang="lt-LT" altLang="lt-LT" sz="2600" b="1" dirty="0" smtClean="0"/>
              <a:t>60 mokinių;</a:t>
            </a:r>
            <a:endParaRPr lang="lt-LT" altLang="lt-LT" sz="2600" b="1" dirty="0"/>
          </a:p>
          <a:p>
            <a:pPr>
              <a:lnSpc>
                <a:spcPct val="90000"/>
              </a:lnSpc>
              <a:buFont typeface="Wingdings" panose="05000000000000000000" pitchFamily="2" charset="2"/>
              <a:buChar char="v"/>
            </a:pPr>
            <a:r>
              <a:rPr lang="lt-LT" altLang="lt-LT" sz="2600" dirty="0"/>
              <a:t>    7 - </a:t>
            </a:r>
            <a:r>
              <a:rPr lang="lt-LT" altLang="lt-LT" sz="2600" dirty="0" smtClean="0"/>
              <a:t>59 mokiniai;</a:t>
            </a:r>
            <a:endParaRPr lang="lt-LT" altLang="lt-LT" sz="2600" dirty="0"/>
          </a:p>
          <a:p>
            <a:pPr>
              <a:lnSpc>
                <a:spcPct val="90000"/>
              </a:lnSpc>
              <a:buFont typeface="Wingdings" panose="05000000000000000000" pitchFamily="2" charset="2"/>
              <a:buChar char="v"/>
            </a:pPr>
            <a:r>
              <a:rPr lang="lt-LT" altLang="lt-LT" sz="2600" dirty="0"/>
              <a:t>    6 - </a:t>
            </a:r>
            <a:r>
              <a:rPr lang="lt-LT" altLang="lt-LT" sz="2600" dirty="0" smtClean="0"/>
              <a:t>22 mokiniai;</a:t>
            </a:r>
            <a:endParaRPr lang="lt-LT" altLang="lt-LT" sz="2600" dirty="0"/>
          </a:p>
          <a:p>
            <a:pPr>
              <a:lnSpc>
                <a:spcPct val="90000"/>
              </a:lnSpc>
              <a:buFont typeface="Wingdings" panose="05000000000000000000" pitchFamily="2" charset="2"/>
              <a:buChar char="v"/>
            </a:pPr>
            <a:r>
              <a:rPr lang="lt-LT" altLang="lt-LT" sz="2600" dirty="0"/>
              <a:t>    5 - </a:t>
            </a:r>
            <a:r>
              <a:rPr lang="lt-LT" altLang="lt-LT" sz="2600" dirty="0" smtClean="0"/>
              <a:t>12 mokinių.</a:t>
            </a:r>
            <a:endParaRPr lang="lt-LT" altLang="lt-LT" sz="2600" dirty="0"/>
          </a:p>
          <a:p>
            <a:pPr>
              <a:lnSpc>
                <a:spcPct val="90000"/>
              </a:lnSpc>
              <a:buFont typeface="Wingdings" panose="05000000000000000000" pitchFamily="2" charset="2"/>
              <a:buChar char="v"/>
            </a:pPr>
            <a:r>
              <a:rPr lang="lt-LT" altLang="lt-LT" sz="2600" dirty="0"/>
              <a:t>    </a:t>
            </a:r>
            <a:r>
              <a:rPr lang="lt-LT" altLang="lt-LT" sz="2600" dirty="0" smtClean="0"/>
              <a:t>Žemiausius </a:t>
            </a:r>
            <a:r>
              <a:rPr lang="lt-LT" altLang="lt-LT" sz="2600" dirty="0"/>
              <a:t>įvertinimus gavo:</a:t>
            </a:r>
          </a:p>
          <a:p>
            <a:pPr>
              <a:lnSpc>
                <a:spcPct val="90000"/>
              </a:lnSpc>
              <a:buFont typeface="Wingdings" panose="05000000000000000000" pitchFamily="2" charset="2"/>
              <a:buChar char="v"/>
            </a:pPr>
            <a:r>
              <a:rPr lang="lt-LT" altLang="lt-LT" sz="2600" dirty="0"/>
              <a:t>    4 -   </a:t>
            </a:r>
            <a:r>
              <a:rPr lang="lt-LT" altLang="lt-LT" sz="2600" dirty="0" smtClean="0"/>
              <a:t>4 mokiniai;</a:t>
            </a:r>
            <a:endParaRPr lang="lt-LT" altLang="lt-LT" sz="2600" dirty="0"/>
          </a:p>
          <a:p>
            <a:pPr>
              <a:lnSpc>
                <a:spcPct val="90000"/>
              </a:lnSpc>
              <a:buFont typeface="Wingdings" panose="05000000000000000000" pitchFamily="2" charset="2"/>
              <a:buChar char="v"/>
            </a:pPr>
            <a:r>
              <a:rPr lang="lt-LT" altLang="lt-LT" sz="2600" dirty="0"/>
              <a:t>    3 -   </a:t>
            </a:r>
            <a:r>
              <a:rPr lang="lt-LT" altLang="lt-LT" sz="2600" dirty="0" smtClean="0"/>
              <a:t>7 mokiniai;</a:t>
            </a:r>
            <a:endParaRPr lang="lt-LT" altLang="lt-LT" sz="2600" dirty="0"/>
          </a:p>
          <a:p>
            <a:pPr>
              <a:lnSpc>
                <a:spcPct val="90000"/>
              </a:lnSpc>
              <a:buFont typeface="Wingdings" panose="05000000000000000000" pitchFamily="2" charset="2"/>
              <a:buChar char="v"/>
            </a:pPr>
            <a:r>
              <a:rPr lang="lt-LT" altLang="lt-LT" sz="2600" dirty="0"/>
              <a:t>    2 -   </a:t>
            </a:r>
            <a:r>
              <a:rPr lang="lt-LT" altLang="lt-LT" sz="2600" dirty="0" smtClean="0"/>
              <a:t>1 mokinys;</a:t>
            </a:r>
            <a:endParaRPr lang="lt-LT" altLang="lt-LT" sz="2600" dirty="0"/>
          </a:p>
          <a:p>
            <a:pPr>
              <a:lnSpc>
                <a:spcPct val="90000"/>
              </a:lnSpc>
              <a:buFont typeface="Wingdings" panose="05000000000000000000" pitchFamily="2" charset="2"/>
              <a:buChar char="v"/>
            </a:pPr>
            <a:r>
              <a:rPr lang="lt-LT" altLang="lt-LT" sz="2600" dirty="0"/>
              <a:t>    1 –  </a:t>
            </a:r>
            <a:r>
              <a:rPr lang="lt-LT" altLang="lt-LT" sz="2600" dirty="0" smtClean="0"/>
              <a:t>2 mokiniai.</a:t>
            </a:r>
          </a:p>
          <a:p>
            <a:pPr>
              <a:lnSpc>
                <a:spcPct val="90000"/>
              </a:lnSpc>
              <a:buFont typeface="Wingdings" panose="05000000000000000000" pitchFamily="2" charset="2"/>
              <a:buChar char="v"/>
            </a:pPr>
            <a:r>
              <a:rPr lang="lt-LT" altLang="lt-LT" sz="2600" dirty="0"/>
              <a:t> </a:t>
            </a:r>
            <a:r>
              <a:rPr lang="lt-LT" altLang="lt-LT" sz="2600" dirty="0" smtClean="0"/>
              <a:t>   </a:t>
            </a:r>
            <a:r>
              <a:rPr lang="lt-LT" altLang="lt-LT" sz="2600" b="1" dirty="0" smtClean="0"/>
              <a:t>Įvertinimų vidurkis - 7,1 balo.</a:t>
            </a:r>
          </a:p>
          <a:p>
            <a:pPr>
              <a:lnSpc>
                <a:spcPct val="90000"/>
              </a:lnSpc>
              <a:buFont typeface="Wingdings" panose="05000000000000000000" pitchFamily="2" charset="2"/>
              <a:buChar char="v"/>
            </a:pPr>
            <a:endParaRPr lang="lt-LT" dirty="0"/>
          </a:p>
        </p:txBody>
      </p:sp>
    </p:spTree>
    <p:extLst>
      <p:ext uri="{BB962C8B-B14F-4D97-AF65-F5344CB8AC3E}">
        <p14:creationId xmlns:p14="http://schemas.microsoft.com/office/powerpoint/2010/main" val="11684633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850106"/>
          </a:xfrm>
        </p:spPr>
        <p:txBody>
          <a:bodyPr>
            <a:normAutofit/>
          </a:bodyPr>
          <a:lstStyle/>
          <a:p>
            <a:pPr algn="ctr"/>
            <a:r>
              <a:rPr lang="lt-LT" altLang="lt-LT" sz="3200" b="1" dirty="0"/>
              <a:t>2021 m. PUPP REZULTATAI</a:t>
            </a:r>
            <a:endParaRPr lang="lt-LT" sz="3200" dirty="0"/>
          </a:p>
        </p:txBody>
      </p:sp>
      <p:sp>
        <p:nvSpPr>
          <p:cNvPr id="3" name="Turinio vietos rezervavimo ženklas 2"/>
          <p:cNvSpPr>
            <a:spLocks noGrp="1"/>
          </p:cNvSpPr>
          <p:nvPr>
            <p:ph sz="quarter" idx="1"/>
          </p:nvPr>
        </p:nvSpPr>
        <p:spPr>
          <a:xfrm>
            <a:off x="457200" y="1268760"/>
            <a:ext cx="7715200" cy="5205192"/>
          </a:xfrm>
        </p:spPr>
        <p:txBody>
          <a:bodyPr>
            <a:normAutofit lnSpcReduction="10000"/>
          </a:bodyPr>
          <a:lstStyle/>
          <a:p>
            <a:pPr>
              <a:lnSpc>
                <a:spcPct val="90000"/>
              </a:lnSpc>
              <a:buFont typeface="Wingdings" panose="05000000000000000000" pitchFamily="2" charset="2"/>
              <a:buChar char="v"/>
            </a:pPr>
            <a:r>
              <a:rPr lang="lt-LT" altLang="lt-LT" dirty="0"/>
              <a:t>Aukščiausius </a:t>
            </a:r>
            <a:r>
              <a:rPr lang="lt-LT" altLang="lt-LT" dirty="0" smtClean="0"/>
              <a:t>įvertinimus nuotoliniame </a:t>
            </a:r>
            <a:r>
              <a:rPr lang="lt-LT" altLang="lt-LT" dirty="0"/>
              <a:t>PUPP (abu 10) </a:t>
            </a:r>
            <a:r>
              <a:rPr lang="lt-LT" altLang="lt-LT" dirty="0" smtClean="0"/>
              <a:t>gavo tik du gimnazistai: </a:t>
            </a:r>
            <a:r>
              <a:rPr lang="lt-LT" altLang="lt-LT" b="1" dirty="0" err="1" smtClean="0"/>
              <a:t>Juventa</a:t>
            </a:r>
            <a:r>
              <a:rPr lang="lt-LT" altLang="lt-LT" b="1" dirty="0" smtClean="0"/>
              <a:t> </a:t>
            </a:r>
            <a:r>
              <a:rPr lang="lt-LT" altLang="lt-LT" b="1" dirty="0" err="1" smtClean="0"/>
              <a:t>Merkelytė</a:t>
            </a:r>
            <a:r>
              <a:rPr lang="lt-LT" altLang="lt-LT" b="1" dirty="0" smtClean="0"/>
              <a:t> ir Gustas Mickus.</a:t>
            </a:r>
          </a:p>
          <a:p>
            <a:pPr>
              <a:lnSpc>
                <a:spcPct val="90000"/>
              </a:lnSpc>
              <a:buFont typeface="Wingdings" panose="05000000000000000000" pitchFamily="2" charset="2"/>
              <a:buChar char="v"/>
            </a:pPr>
            <a:r>
              <a:rPr lang="lt-LT" altLang="lt-LT" dirty="0"/>
              <a:t>Aukščiausius įvertinimus nuotoliniame </a:t>
            </a:r>
            <a:r>
              <a:rPr lang="lt-LT" altLang="lt-LT" dirty="0" smtClean="0"/>
              <a:t>PUPP (10 ir 9) gavo 5 </a:t>
            </a:r>
            <a:r>
              <a:rPr lang="lt-LT" altLang="lt-LT" dirty="0"/>
              <a:t>gimnazistai</a:t>
            </a:r>
            <a:r>
              <a:rPr lang="lt-LT" altLang="lt-LT" dirty="0" smtClean="0"/>
              <a:t>:</a:t>
            </a:r>
            <a:r>
              <a:rPr lang="lt-LT" altLang="lt-LT" b="1" dirty="0" smtClean="0"/>
              <a:t> Matas Maišiukas, Ugnė </a:t>
            </a:r>
            <a:r>
              <a:rPr lang="lt-LT" altLang="lt-LT" b="1" dirty="0" err="1" smtClean="0"/>
              <a:t>Milišauskaitė</a:t>
            </a:r>
            <a:r>
              <a:rPr lang="lt-LT" altLang="lt-LT" b="1" dirty="0" smtClean="0"/>
              <a:t>, Jovita </a:t>
            </a:r>
            <a:r>
              <a:rPr lang="lt-LT" altLang="lt-LT" b="1" dirty="0" err="1" smtClean="0"/>
              <a:t>Venčkauskaitė</a:t>
            </a:r>
            <a:r>
              <a:rPr lang="lt-LT" altLang="lt-LT" b="1" dirty="0" smtClean="0"/>
              <a:t>, Deimantė </a:t>
            </a:r>
            <a:r>
              <a:rPr lang="lt-LT" altLang="lt-LT" b="1" dirty="0" err="1" smtClean="0"/>
              <a:t>Juozupaitytė</a:t>
            </a:r>
            <a:r>
              <a:rPr lang="lt-LT" altLang="lt-LT" b="1" dirty="0" smtClean="0"/>
              <a:t>, Meda Macijauskaitė. </a:t>
            </a:r>
            <a:endParaRPr lang="lt-LT" altLang="lt-LT" b="1" dirty="0"/>
          </a:p>
          <a:p>
            <a:pPr>
              <a:lnSpc>
                <a:spcPct val="90000"/>
              </a:lnSpc>
              <a:buFont typeface="Wingdings" panose="05000000000000000000" pitchFamily="2" charset="2"/>
              <a:buChar char="v"/>
            </a:pPr>
            <a:r>
              <a:rPr lang="lt-LT" altLang="lt-LT" dirty="0"/>
              <a:t>Iš visų antrokų </a:t>
            </a:r>
            <a:r>
              <a:rPr lang="lt-LT" altLang="lt-LT" b="1" dirty="0"/>
              <a:t>tik dešimtukais </a:t>
            </a:r>
            <a:r>
              <a:rPr lang="lt-LT" altLang="lt-LT" dirty="0"/>
              <a:t>mokosi</a:t>
            </a:r>
            <a:r>
              <a:rPr lang="lt-LT" altLang="lt-LT" dirty="0" smtClean="0"/>
              <a:t>:  </a:t>
            </a:r>
            <a:r>
              <a:rPr lang="lt-LT" altLang="lt-LT" b="1" dirty="0" err="1"/>
              <a:t>Juventa</a:t>
            </a:r>
            <a:r>
              <a:rPr lang="lt-LT" altLang="lt-LT" b="1" dirty="0"/>
              <a:t> </a:t>
            </a:r>
            <a:r>
              <a:rPr lang="lt-LT" altLang="lt-LT" b="1" dirty="0" err="1"/>
              <a:t>Merkelytė</a:t>
            </a:r>
            <a:r>
              <a:rPr lang="lt-LT" altLang="lt-LT" b="1" dirty="0"/>
              <a:t> ir Gustas Mickus</a:t>
            </a:r>
            <a:r>
              <a:rPr lang="lt-LT" altLang="lt-LT" b="1" dirty="0" smtClean="0"/>
              <a:t>.</a:t>
            </a:r>
            <a:r>
              <a:rPr lang="lt-LT" altLang="lt-LT" dirty="0" smtClean="0"/>
              <a:t> </a:t>
            </a:r>
            <a:endParaRPr lang="lt-LT" altLang="lt-LT" dirty="0"/>
          </a:p>
          <a:p>
            <a:pPr>
              <a:lnSpc>
                <a:spcPct val="90000"/>
              </a:lnSpc>
              <a:buFont typeface="Wingdings" panose="05000000000000000000" pitchFamily="2" charset="2"/>
              <a:buChar char="v"/>
            </a:pPr>
            <a:r>
              <a:rPr lang="lt-LT" altLang="lt-LT" dirty="0"/>
              <a:t>Tik vieną devynetuką metiniuose įvertinimuose </a:t>
            </a:r>
            <a:r>
              <a:rPr lang="lt-LT" altLang="lt-LT" dirty="0" smtClean="0"/>
              <a:t>turi: </a:t>
            </a:r>
            <a:r>
              <a:rPr lang="lt-LT" altLang="lt-LT" b="1" dirty="0" smtClean="0"/>
              <a:t>Ugnė </a:t>
            </a:r>
            <a:r>
              <a:rPr lang="lt-LT" altLang="lt-LT" b="1" dirty="0" err="1" smtClean="0"/>
              <a:t>Milišauskaitė</a:t>
            </a:r>
            <a:r>
              <a:rPr lang="lt-LT" altLang="lt-LT" b="1" dirty="0" smtClean="0"/>
              <a:t>, Denis </a:t>
            </a:r>
            <a:r>
              <a:rPr lang="lt-LT" altLang="lt-LT" b="1" dirty="0" err="1" smtClean="0"/>
              <a:t>Pečiokas</a:t>
            </a:r>
            <a:r>
              <a:rPr lang="lt-LT" altLang="lt-LT" b="1" dirty="0" smtClean="0"/>
              <a:t>, Akvilė Aleksaitė.</a:t>
            </a:r>
            <a:endParaRPr lang="lt-LT" altLang="lt-LT" dirty="0"/>
          </a:p>
          <a:p>
            <a:pPr>
              <a:lnSpc>
                <a:spcPct val="90000"/>
              </a:lnSpc>
              <a:buFont typeface="Wingdings" panose="05000000000000000000" pitchFamily="2" charset="2"/>
              <a:buChar char="v"/>
            </a:pPr>
            <a:r>
              <a:rPr lang="lt-LT" altLang="lt-LT" dirty="0"/>
              <a:t>Du </a:t>
            </a:r>
            <a:r>
              <a:rPr lang="lt-LT" altLang="lt-LT" dirty="0" smtClean="0"/>
              <a:t>devynetukus </a:t>
            </a:r>
            <a:r>
              <a:rPr lang="lt-LT" altLang="lt-LT" dirty="0"/>
              <a:t>metiniuose įvertinimuose </a:t>
            </a:r>
            <a:r>
              <a:rPr lang="lt-LT" altLang="lt-LT" dirty="0" smtClean="0"/>
              <a:t>turi: </a:t>
            </a:r>
            <a:r>
              <a:rPr lang="lt-LT" altLang="lt-LT" b="1" dirty="0" smtClean="0"/>
              <a:t>Deimantė Januškevičiūtė, Deimantė </a:t>
            </a:r>
            <a:r>
              <a:rPr lang="lt-LT" altLang="lt-LT" b="1" dirty="0" err="1" smtClean="0"/>
              <a:t>Juozupaitytė</a:t>
            </a:r>
            <a:r>
              <a:rPr lang="lt-LT" altLang="lt-LT" b="1" dirty="0" smtClean="0"/>
              <a:t>, Matas Maišiukas, Jovita </a:t>
            </a:r>
            <a:r>
              <a:rPr lang="lt-LT" altLang="lt-LT" b="1" dirty="0" err="1" smtClean="0"/>
              <a:t>Venčkauskaitė</a:t>
            </a:r>
            <a:r>
              <a:rPr lang="lt-LT" altLang="lt-LT" b="1" dirty="0" smtClean="0"/>
              <a:t>. </a:t>
            </a:r>
            <a:endParaRPr lang="lt-LT" altLang="lt-LT" b="1" dirty="0"/>
          </a:p>
          <a:p>
            <a:pPr marL="0" indent="0">
              <a:buNone/>
            </a:pPr>
            <a:endParaRPr lang="lt-LT" dirty="0"/>
          </a:p>
        </p:txBody>
      </p:sp>
    </p:spTree>
    <p:extLst>
      <p:ext uri="{BB962C8B-B14F-4D97-AF65-F5344CB8AC3E}">
        <p14:creationId xmlns:p14="http://schemas.microsoft.com/office/powerpoint/2010/main" val="24163071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2021 m. PUPP REZULTATAI</a:t>
            </a:r>
            <a:endParaRPr lang="lt-LT" sz="3200" dirty="0"/>
          </a:p>
        </p:txBody>
      </p:sp>
      <p:sp>
        <p:nvSpPr>
          <p:cNvPr id="3" name="Turinio vietos rezervavimo ženklas 2"/>
          <p:cNvSpPr>
            <a:spLocks noGrp="1"/>
          </p:cNvSpPr>
          <p:nvPr>
            <p:ph sz="quarter" idx="1"/>
          </p:nvPr>
        </p:nvSpPr>
        <p:spPr/>
        <p:txBody>
          <a:bodyPr/>
          <a:lstStyle/>
          <a:p>
            <a:pPr marL="0" indent="0">
              <a:buNone/>
            </a:pPr>
            <a:r>
              <a:rPr lang="lt-LT" dirty="0" smtClean="0"/>
              <a:t>  </a:t>
            </a:r>
          </a:p>
          <a:p>
            <a:pPr marL="0" indent="0">
              <a:buNone/>
            </a:pPr>
            <a:endParaRPr lang="lt-LT" dirty="0"/>
          </a:p>
          <a:p>
            <a:pPr marL="0" indent="0" algn="just">
              <a:buNone/>
            </a:pPr>
            <a:r>
              <a:rPr lang="lt-LT" dirty="0" smtClean="0"/>
              <a:t> </a:t>
            </a:r>
            <a:r>
              <a:rPr lang="lt-LT" sz="2800" dirty="0" smtClean="0"/>
              <a:t>      NŠA </a:t>
            </a:r>
            <a:r>
              <a:rPr lang="lt-LT" sz="2800" dirty="0" err="1" smtClean="0"/>
              <a:t>stebėsenos</a:t>
            </a:r>
            <a:r>
              <a:rPr lang="lt-LT" sz="2800" dirty="0" smtClean="0"/>
              <a:t> ir vertinimo departamentas informuoja, kad PUPP darbų peržiūrai paimta po 5 tūkstančius lietuvių kalbos ir literatūros bei matematikos darbų. Mokyklos bus informuotos apie peržiūros rezultatus. </a:t>
            </a:r>
            <a:endParaRPr lang="lt-LT" sz="2800" dirty="0"/>
          </a:p>
        </p:txBody>
      </p:sp>
    </p:spTree>
    <p:extLst>
      <p:ext uri="{BB962C8B-B14F-4D97-AF65-F5344CB8AC3E}">
        <p14:creationId xmlns:p14="http://schemas.microsoft.com/office/powerpoint/2010/main" val="339191677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Išvykę II klasių mokiniai</a:t>
            </a:r>
            <a:endParaRPr lang="lt-LT" sz="3200" dirty="0"/>
          </a:p>
        </p:txBody>
      </p:sp>
      <p:sp>
        <p:nvSpPr>
          <p:cNvPr id="3" name="Turinio vietos rezervavimo ženklas 2"/>
          <p:cNvSpPr>
            <a:spLocks noGrp="1"/>
          </p:cNvSpPr>
          <p:nvPr>
            <p:ph sz="quarter" idx="1"/>
          </p:nvPr>
        </p:nvSpPr>
        <p:spPr>
          <a:xfrm>
            <a:off x="457200" y="1600200"/>
            <a:ext cx="7715200" cy="4873752"/>
          </a:xfrm>
        </p:spPr>
        <p:txBody>
          <a:bodyPr/>
          <a:lstStyle/>
          <a:p>
            <a:pPr marL="0" indent="0" algn="just">
              <a:lnSpc>
                <a:spcPct val="90000"/>
              </a:lnSpc>
              <a:buNone/>
            </a:pPr>
            <a:r>
              <a:rPr lang="lt-LT" altLang="lt-LT" dirty="0" smtClean="0"/>
              <a:t>       </a:t>
            </a:r>
            <a:endParaRPr lang="lt-LT" altLang="lt-LT" dirty="0"/>
          </a:p>
          <a:p>
            <a:pPr marL="0" indent="0" algn="just">
              <a:lnSpc>
                <a:spcPct val="90000"/>
              </a:lnSpc>
              <a:buNone/>
            </a:pPr>
            <a:r>
              <a:rPr lang="lt-LT" altLang="lt-LT" dirty="0" smtClean="0"/>
              <a:t>           Keletas mokinių įgiję </a:t>
            </a:r>
            <a:r>
              <a:rPr lang="lt-LT" altLang="lt-LT" dirty="0"/>
              <a:t>pagrindinį išsilavinimą išvyko mokytis į kitas ugdymo įstaigas</a:t>
            </a:r>
            <a:r>
              <a:rPr lang="lt-LT" altLang="lt-LT" dirty="0" smtClean="0"/>
              <a:t>:</a:t>
            </a:r>
            <a:endParaRPr lang="lt-LT" altLang="lt-LT" dirty="0"/>
          </a:p>
          <a:p>
            <a:pPr algn="just">
              <a:lnSpc>
                <a:spcPct val="90000"/>
              </a:lnSpc>
              <a:buFont typeface="Wingdings" panose="05000000000000000000" pitchFamily="2" charset="2"/>
              <a:buChar char="v"/>
            </a:pPr>
            <a:r>
              <a:rPr lang="lt-LT" altLang="lt-LT" dirty="0" smtClean="0"/>
              <a:t>Kajus </a:t>
            </a:r>
            <a:r>
              <a:rPr lang="lt-LT" altLang="lt-LT" dirty="0" err="1" smtClean="0"/>
              <a:t>Randis</a:t>
            </a:r>
            <a:r>
              <a:rPr lang="lt-LT" altLang="lt-LT" dirty="0" smtClean="0"/>
              <a:t> </a:t>
            </a:r>
            <a:r>
              <a:rPr lang="lt-LT" altLang="lt-LT" dirty="0"/>
              <a:t>2A </a:t>
            </a:r>
            <a:r>
              <a:rPr lang="lt-LT" altLang="lt-LT" dirty="0" err="1"/>
              <a:t>kl</a:t>
            </a:r>
            <a:r>
              <a:rPr lang="lt-LT" altLang="lt-LT" dirty="0"/>
              <a:t>. - Marijampolės PRC</a:t>
            </a:r>
          </a:p>
          <a:p>
            <a:pPr algn="just">
              <a:lnSpc>
                <a:spcPct val="90000"/>
              </a:lnSpc>
              <a:buFont typeface="Wingdings" panose="05000000000000000000" pitchFamily="2" charset="2"/>
              <a:buChar char="v"/>
            </a:pPr>
            <a:r>
              <a:rPr lang="lt-LT" altLang="lt-LT" dirty="0" smtClean="0"/>
              <a:t>Arnoldas Gustaitis 2F </a:t>
            </a:r>
            <a:r>
              <a:rPr lang="lt-LT" altLang="lt-LT" dirty="0" err="1"/>
              <a:t>kl</a:t>
            </a:r>
            <a:r>
              <a:rPr lang="lt-LT" altLang="lt-LT" dirty="0"/>
              <a:t>. - Marijampolės PRC</a:t>
            </a:r>
          </a:p>
          <a:p>
            <a:pPr algn="just">
              <a:lnSpc>
                <a:spcPct val="90000"/>
              </a:lnSpc>
              <a:buFont typeface="Wingdings" panose="05000000000000000000" pitchFamily="2" charset="2"/>
              <a:buChar char="v"/>
            </a:pPr>
            <a:r>
              <a:rPr lang="lt-LT" altLang="lt-LT" dirty="0" smtClean="0"/>
              <a:t>Karina </a:t>
            </a:r>
            <a:r>
              <a:rPr lang="lt-LT" altLang="lt-LT" dirty="0" err="1" smtClean="0"/>
              <a:t>Ponkratjeva</a:t>
            </a:r>
            <a:r>
              <a:rPr lang="lt-LT" altLang="lt-LT" dirty="0" smtClean="0"/>
              <a:t> 2B </a:t>
            </a:r>
            <a:r>
              <a:rPr lang="lt-LT" altLang="lt-LT" dirty="0" err="1"/>
              <a:t>kl</a:t>
            </a:r>
            <a:r>
              <a:rPr lang="lt-LT" altLang="lt-LT" dirty="0"/>
              <a:t>. - Marijampolės PRC</a:t>
            </a:r>
          </a:p>
          <a:p>
            <a:pPr algn="just">
              <a:lnSpc>
                <a:spcPct val="90000"/>
              </a:lnSpc>
              <a:buFont typeface="Wingdings" panose="05000000000000000000" pitchFamily="2" charset="2"/>
              <a:buChar char="v"/>
            </a:pPr>
            <a:r>
              <a:rPr lang="lt-LT" altLang="lt-LT" dirty="0" smtClean="0"/>
              <a:t>Karolina </a:t>
            </a:r>
            <a:r>
              <a:rPr lang="lt-LT" altLang="lt-LT" dirty="0" err="1" smtClean="0"/>
              <a:t>Geležytė</a:t>
            </a:r>
            <a:r>
              <a:rPr lang="lt-LT" altLang="lt-LT" dirty="0" smtClean="0"/>
              <a:t> 2F </a:t>
            </a:r>
            <a:r>
              <a:rPr lang="lt-LT" altLang="lt-LT" dirty="0" err="1"/>
              <a:t>kl</a:t>
            </a:r>
            <a:r>
              <a:rPr lang="lt-LT" altLang="lt-LT" dirty="0"/>
              <a:t>. </a:t>
            </a:r>
            <a:r>
              <a:rPr lang="lt-LT" altLang="lt-LT" dirty="0" smtClean="0"/>
              <a:t>– Kauno J. </a:t>
            </a:r>
            <a:r>
              <a:rPr lang="lt-LT" altLang="lt-LT" smtClean="0"/>
              <a:t>Gruodžio konservatorija.</a:t>
            </a:r>
            <a:endParaRPr lang="lt-LT" altLang="lt-LT" dirty="0" smtClean="0"/>
          </a:p>
          <a:p>
            <a:pPr algn="just">
              <a:lnSpc>
                <a:spcPct val="90000"/>
              </a:lnSpc>
              <a:buFont typeface="Wingdings" panose="05000000000000000000" pitchFamily="2" charset="2"/>
              <a:buChar char="v"/>
            </a:pPr>
            <a:r>
              <a:rPr lang="lt-LT" altLang="lt-LT" dirty="0" smtClean="0"/>
              <a:t>Domantas </a:t>
            </a:r>
            <a:r>
              <a:rPr lang="lt-LT" altLang="lt-LT" dirty="0" err="1" smtClean="0"/>
              <a:t>Aleksinas</a:t>
            </a:r>
            <a:r>
              <a:rPr lang="lt-LT" altLang="lt-LT" dirty="0" smtClean="0"/>
              <a:t> 2G </a:t>
            </a:r>
            <a:r>
              <a:rPr lang="lt-LT" altLang="lt-LT" dirty="0" err="1" smtClean="0"/>
              <a:t>kl</a:t>
            </a:r>
            <a:r>
              <a:rPr lang="lt-LT" altLang="lt-LT" dirty="0" smtClean="0"/>
              <a:t>. – Vilniaus sporto mokykla.</a:t>
            </a:r>
            <a:endParaRPr lang="lt-LT" altLang="lt-LT" dirty="0"/>
          </a:p>
        </p:txBody>
      </p:sp>
    </p:spTree>
    <p:extLst>
      <p:ext uri="{BB962C8B-B14F-4D97-AF65-F5344CB8AC3E}">
        <p14:creationId xmlns:p14="http://schemas.microsoft.com/office/powerpoint/2010/main" val="19398452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altLang="lt-LT" sz="3200" b="1" dirty="0" smtClean="0"/>
              <a:t>Išvykę kitų </a:t>
            </a:r>
            <a:r>
              <a:rPr lang="lt-LT" altLang="lt-LT" sz="3200" b="1" dirty="0"/>
              <a:t>klasių mokiniai</a:t>
            </a:r>
            <a:endParaRPr lang="lt-LT" dirty="0"/>
          </a:p>
        </p:txBody>
      </p:sp>
      <p:sp>
        <p:nvSpPr>
          <p:cNvPr id="3" name="Turinio vietos rezervavimo ženklas 2"/>
          <p:cNvSpPr>
            <a:spLocks noGrp="1"/>
          </p:cNvSpPr>
          <p:nvPr>
            <p:ph sz="quarter" idx="1"/>
          </p:nvPr>
        </p:nvSpPr>
        <p:spPr/>
        <p:txBody>
          <a:bodyPr/>
          <a:lstStyle/>
          <a:p>
            <a:pPr>
              <a:lnSpc>
                <a:spcPct val="80000"/>
              </a:lnSpc>
            </a:pPr>
            <a:endParaRPr lang="lt-LT" altLang="lt-LT" dirty="0" smtClean="0"/>
          </a:p>
          <a:p>
            <a:pPr>
              <a:lnSpc>
                <a:spcPct val="80000"/>
              </a:lnSpc>
              <a:buFont typeface="Wingdings" panose="05000000000000000000" pitchFamily="2" charset="2"/>
              <a:buChar char="v"/>
            </a:pPr>
            <a:r>
              <a:rPr lang="lt-LT" altLang="lt-LT" dirty="0" smtClean="0"/>
              <a:t>Davidas Rudzinskas IE </a:t>
            </a:r>
            <a:r>
              <a:rPr lang="lt-LT" altLang="lt-LT" dirty="0" err="1"/>
              <a:t>kl</a:t>
            </a:r>
            <a:r>
              <a:rPr lang="lt-LT" altLang="lt-LT" dirty="0"/>
              <a:t>. – D</a:t>
            </a:r>
            <a:r>
              <a:rPr lang="lt-LT" altLang="lt-LT" dirty="0" smtClean="0"/>
              <a:t>anija</a:t>
            </a:r>
            <a:endParaRPr lang="lt-LT" altLang="lt-LT" dirty="0"/>
          </a:p>
          <a:p>
            <a:pPr>
              <a:lnSpc>
                <a:spcPct val="80000"/>
              </a:lnSpc>
              <a:buFont typeface="Wingdings" panose="05000000000000000000" pitchFamily="2" charset="2"/>
              <a:buChar char="v"/>
            </a:pPr>
            <a:r>
              <a:rPr lang="lt-LT" altLang="lt-LT" dirty="0" smtClean="0"/>
              <a:t>Deividas </a:t>
            </a:r>
            <a:r>
              <a:rPr lang="lt-LT" altLang="lt-LT" dirty="0" err="1" smtClean="0"/>
              <a:t>Moliušis</a:t>
            </a:r>
            <a:r>
              <a:rPr lang="lt-LT" altLang="lt-LT" dirty="0" smtClean="0"/>
              <a:t> IF </a:t>
            </a:r>
            <a:r>
              <a:rPr lang="lt-LT" altLang="lt-LT" dirty="0" err="1"/>
              <a:t>kl</a:t>
            </a:r>
            <a:r>
              <a:rPr lang="lt-LT" altLang="lt-LT" dirty="0"/>
              <a:t>. – </a:t>
            </a:r>
            <a:r>
              <a:rPr lang="lt-LT" altLang="lt-LT" dirty="0" smtClean="0"/>
              <a:t>Kauno </a:t>
            </a:r>
            <a:r>
              <a:rPr lang="lt-LT" altLang="lt-LT" dirty="0" err="1" smtClean="0"/>
              <a:t>Veršvų</a:t>
            </a:r>
            <a:r>
              <a:rPr lang="lt-LT" altLang="lt-LT" dirty="0" smtClean="0"/>
              <a:t> gimnazija</a:t>
            </a:r>
          </a:p>
          <a:p>
            <a:pPr>
              <a:lnSpc>
                <a:spcPct val="80000"/>
              </a:lnSpc>
              <a:buFont typeface="Wingdings" panose="05000000000000000000" pitchFamily="2" charset="2"/>
              <a:buChar char="v"/>
            </a:pPr>
            <a:r>
              <a:rPr lang="lt-LT" altLang="lt-LT" dirty="0" smtClean="0"/>
              <a:t>Adas Mikalauskas IF </a:t>
            </a:r>
            <a:r>
              <a:rPr lang="lt-LT" altLang="lt-LT" dirty="0" err="1" smtClean="0"/>
              <a:t>kl</a:t>
            </a:r>
            <a:r>
              <a:rPr lang="lt-LT" altLang="lt-LT" dirty="0" smtClean="0"/>
              <a:t>. – Sūduvos gimnazija</a:t>
            </a:r>
          </a:p>
          <a:p>
            <a:pPr>
              <a:lnSpc>
                <a:spcPct val="80000"/>
              </a:lnSpc>
              <a:buFont typeface="Wingdings" panose="05000000000000000000" pitchFamily="2" charset="2"/>
              <a:buChar char="v"/>
            </a:pPr>
            <a:r>
              <a:rPr lang="lt-LT" altLang="lt-LT" dirty="0" smtClean="0"/>
              <a:t>Aida </a:t>
            </a:r>
            <a:r>
              <a:rPr lang="lt-LT" altLang="lt-LT" dirty="0" err="1" smtClean="0"/>
              <a:t>Pileckytė</a:t>
            </a:r>
            <a:r>
              <a:rPr lang="lt-LT" altLang="lt-LT" dirty="0" smtClean="0"/>
              <a:t> IC </a:t>
            </a:r>
            <a:r>
              <a:rPr lang="lt-LT" altLang="lt-LT" dirty="0" err="1" smtClean="0"/>
              <a:t>kl</a:t>
            </a:r>
            <a:r>
              <a:rPr lang="lt-LT" altLang="lt-LT" dirty="0" smtClean="0"/>
              <a:t>. – PRC</a:t>
            </a:r>
          </a:p>
          <a:p>
            <a:pPr>
              <a:lnSpc>
                <a:spcPct val="80000"/>
              </a:lnSpc>
              <a:buFont typeface="Wingdings" panose="05000000000000000000" pitchFamily="2" charset="2"/>
              <a:buChar char="v"/>
            </a:pPr>
            <a:r>
              <a:rPr lang="lt-LT" altLang="lt-LT" dirty="0" smtClean="0"/>
              <a:t>Kajus Petruškevičius IC </a:t>
            </a:r>
            <a:r>
              <a:rPr lang="lt-LT" altLang="lt-LT" dirty="0" err="1" smtClean="0"/>
              <a:t>kl</a:t>
            </a:r>
            <a:r>
              <a:rPr lang="lt-LT" altLang="lt-LT" dirty="0" smtClean="0"/>
              <a:t>. – PRC</a:t>
            </a:r>
          </a:p>
          <a:p>
            <a:pPr>
              <a:lnSpc>
                <a:spcPct val="80000"/>
              </a:lnSpc>
              <a:buFont typeface="Wingdings" panose="05000000000000000000" pitchFamily="2" charset="2"/>
              <a:buChar char="v"/>
            </a:pPr>
            <a:endParaRPr lang="lt-LT" altLang="lt-LT" dirty="0"/>
          </a:p>
          <a:p>
            <a:pPr marL="0" indent="0">
              <a:buNone/>
            </a:pPr>
            <a:endParaRPr lang="lt-LT" dirty="0"/>
          </a:p>
        </p:txBody>
      </p:sp>
    </p:spTree>
    <p:extLst>
      <p:ext uri="{BB962C8B-B14F-4D97-AF65-F5344CB8AC3E}">
        <p14:creationId xmlns:p14="http://schemas.microsoft.com/office/powerpoint/2010/main" val="1949813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ŠMSM pagrindinės 2021-2022 </a:t>
            </a:r>
            <a:r>
              <a:rPr lang="lt-LT" altLang="lt-LT" sz="3200" b="1" dirty="0" err="1"/>
              <a:t>m.m</a:t>
            </a:r>
            <a:r>
              <a:rPr lang="lt-LT" altLang="lt-LT" sz="3200" b="1" dirty="0"/>
              <a:t>. pokyčių kryptys </a:t>
            </a:r>
            <a:endParaRPr lang="lt-LT" sz="3200" dirty="0"/>
          </a:p>
        </p:txBody>
      </p:sp>
      <p:sp>
        <p:nvSpPr>
          <p:cNvPr id="3" name="Turinio vietos rezervavimo ženklas 2"/>
          <p:cNvSpPr>
            <a:spLocks noGrp="1"/>
          </p:cNvSpPr>
          <p:nvPr>
            <p:ph sz="quarter" idx="1"/>
          </p:nvPr>
        </p:nvSpPr>
        <p:spPr>
          <a:xfrm>
            <a:off x="457200" y="1772816"/>
            <a:ext cx="7643192" cy="4701136"/>
          </a:xfrm>
        </p:spPr>
        <p:txBody>
          <a:bodyPr>
            <a:normAutofit/>
          </a:bodyPr>
          <a:lstStyle/>
          <a:p>
            <a:pPr marL="0" indent="0" algn="just">
              <a:buNone/>
            </a:pPr>
            <a:r>
              <a:rPr lang="lt-LT" dirty="0" smtClean="0"/>
              <a:t>   2021m</a:t>
            </a:r>
            <a:r>
              <a:rPr lang="lt-LT" dirty="0"/>
              <a:t>. liepos 9 d. </a:t>
            </a:r>
            <a:r>
              <a:rPr lang="lt-LT" dirty="0" smtClean="0"/>
              <a:t>ŠMS ministrė patvirtino Geros savijautos programą ir jos įgyvendinimo tvarkos aprašą. Pagal šio aprašo 37 punktą kiekvienam mokiniui skiriama 15 eurų. </a:t>
            </a:r>
          </a:p>
          <a:p>
            <a:pPr marL="0" indent="0" algn="just">
              <a:buNone/>
            </a:pPr>
            <a:r>
              <a:rPr lang="lt-LT" dirty="0" smtClean="0"/>
              <a:t>   Geros savijautos programos koordinatorius gimnazijoje Ramutė </a:t>
            </a:r>
            <a:r>
              <a:rPr lang="lt-LT" dirty="0" err="1" smtClean="0"/>
              <a:t>Straigienė</a:t>
            </a:r>
            <a:r>
              <a:rPr lang="lt-LT" dirty="0" smtClean="0"/>
              <a:t>. Jai talkins pagalbos mokiniui specialistės  Jolita ir Svetlana.</a:t>
            </a:r>
          </a:p>
          <a:p>
            <a:pPr marL="0" indent="0" algn="just">
              <a:buNone/>
            </a:pPr>
            <a:r>
              <a:rPr lang="lt-LT" dirty="0" smtClean="0"/>
              <a:t>   Nuo šių mokslo metų matematikai I (9) klasėje suteikiama papildoma pamoka. Iki šiol I (9) </a:t>
            </a:r>
            <a:r>
              <a:rPr lang="lt-LT" dirty="0"/>
              <a:t>klasėje matematikai buvo skiriamos 3 </a:t>
            </a:r>
            <a:r>
              <a:rPr lang="lt-LT" dirty="0" smtClean="0"/>
              <a:t>pamokos.</a:t>
            </a:r>
            <a:endParaRPr lang="lt-LT" dirty="0"/>
          </a:p>
          <a:p>
            <a:pPr marL="0" indent="0">
              <a:buNone/>
            </a:pPr>
            <a:endParaRPr lang="lt-LT" dirty="0"/>
          </a:p>
        </p:txBody>
      </p:sp>
    </p:spTree>
    <p:extLst>
      <p:ext uri="{BB962C8B-B14F-4D97-AF65-F5344CB8AC3E}">
        <p14:creationId xmlns:p14="http://schemas.microsoft.com/office/powerpoint/2010/main" val="20372979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algn="ctr"/>
            <a:r>
              <a:rPr lang="lt-LT" altLang="lt-LT" sz="3200" b="1" dirty="0" smtClean="0"/>
              <a:t>2021 </a:t>
            </a:r>
            <a:r>
              <a:rPr lang="lt-LT" altLang="lt-LT" sz="3200" b="1" dirty="0"/>
              <a:t>m. olimpiadų ir konkursų rezultatai</a:t>
            </a:r>
            <a:r>
              <a:rPr lang="lt-LT" altLang="lt-LT" sz="4000" b="1" dirty="0"/>
              <a:t> </a:t>
            </a:r>
            <a:endParaRPr lang="lt-LT" sz="3200" dirty="0"/>
          </a:p>
        </p:txBody>
      </p:sp>
      <p:sp>
        <p:nvSpPr>
          <p:cNvPr id="3" name="Turinio vietos rezervavimo ženklas 2"/>
          <p:cNvSpPr>
            <a:spLocks noGrp="1"/>
          </p:cNvSpPr>
          <p:nvPr>
            <p:ph sz="quarter" idx="1"/>
          </p:nvPr>
        </p:nvSpPr>
        <p:spPr>
          <a:xfrm>
            <a:off x="457200" y="1600200"/>
            <a:ext cx="7715200" cy="4873752"/>
          </a:xfrm>
        </p:spPr>
        <p:txBody>
          <a:bodyPr/>
          <a:lstStyle/>
          <a:p>
            <a:pPr algn="just">
              <a:buNone/>
            </a:pPr>
            <a:r>
              <a:rPr lang="lt-LT" altLang="lt-LT" dirty="0"/>
              <a:t> </a:t>
            </a:r>
            <a:r>
              <a:rPr lang="lt-LT" altLang="lt-LT" dirty="0" smtClean="0"/>
              <a:t>         </a:t>
            </a:r>
            <a:r>
              <a:rPr lang="lt-LT" altLang="lt-LT" sz="2800" dirty="0" smtClean="0"/>
              <a:t>Praėjusiais </a:t>
            </a:r>
            <a:r>
              <a:rPr lang="lt-LT" altLang="lt-LT" sz="2800" dirty="0"/>
              <a:t>mokslo metais gimnazijos </a:t>
            </a:r>
            <a:r>
              <a:rPr lang="lt-LT" altLang="lt-LT" sz="2800" dirty="0" smtClean="0"/>
              <a:t>mokiniai dalyvavo </a:t>
            </a:r>
            <a:r>
              <a:rPr lang="lt-LT" altLang="lt-LT" sz="2800" b="1" dirty="0" smtClean="0"/>
              <a:t>nuotolinėse</a:t>
            </a:r>
            <a:r>
              <a:rPr lang="lt-LT" altLang="lt-LT" sz="2800" dirty="0" smtClean="0"/>
              <a:t> savivaldybės tarpmokyklinėse olimpiadose ir </a:t>
            </a:r>
            <a:r>
              <a:rPr lang="lt-LT" altLang="lt-LT" sz="2800" dirty="0"/>
              <a:t>konkursuose.</a:t>
            </a:r>
          </a:p>
          <a:p>
            <a:pPr marL="0" indent="0" algn="just">
              <a:buNone/>
            </a:pPr>
            <a:r>
              <a:rPr lang="lt-LT" altLang="lt-LT" sz="2800" dirty="0" smtClean="0"/>
              <a:t>         Iš </a:t>
            </a:r>
            <a:r>
              <a:rPr lang="lt-LT" altLang="lt-LT" sz="2800" dirty="0"/>
              <a:t>viso </a:t>
            </a:r>
            <a:r>
              <a:rPr lang="lt-LT" altLang="lt-LT" sz="2800" dirty="0" smtClean="0"/>
              <a:t>2021 </a:t>
            </a:r>
            <a:r>
              <a:rPr lang="lt-LT" altLang="lt-LT" sz="2800" dirty="0"/>
              <a:t>m. buvo </a:t>
            </a:r>
            <a:r>
              <a:rPr lang="lt-LT" altLang="lt-LT" sz="2800" dirty="0" smtClean="0"/>
              <a:t>užimtos 55 </a:t>
            </a:r>
            <a:r>
              <a:rPr lang="lt-LT" altLang="lt-LT" sz="2800" dirty="0"/>
              <a:t>prizinės vietos</a:t>
            </a:r>
            <a:r>
              <a:rPr lang="lt-LT" altLang="lt-LT" sz="2800" dirty="0" smtClean="0"/>
              <a:t>.</a:t>
            </a:r>
          </a:p>
          <a:p>
            <a:pPr algn="just">
              <a:buFont typeface="Wingdings" panose="05000000000000000000" pitchFamily="2" charset="2"/>
              <a:buChar char="v"/>
            </a:pPr>
            <a:r>
              <a:rPr lang="lt-LT" altLang="lt-LT" sz="2800" dirty="0" smtClean="0"/>
              <a:t>2020 m. 74 prizinės vietos. </a:t>
            </a:r>
            <a:endParaRPr lang="lt-LT" altLang="lt-LT" sz="2800" dirty="0"/>
          </a:p>
          <a:p>
            <a:pPr algn="just">
              <a:buFont typeface="Wingdings" panose="05000000000000000000" pitchFamily="2" charset="2"/>
              <a:buChar char="v"/>
            </a:pPr>
            <a:r>
              <a:rPr lang="lt-LT" altLang="lt-LT" sz="2800" dirty="0"/>
              <a:t>2019 m. 80</a:t>
            </a:r>
            <a:r>
              <a:rPr lang="lt-LT" altLang="lt-LT" sz="2800" b="1" dirty="0"/>
              <a:t> </a:t>
            </a:r>
            <a:r>
              <a:rPr lang="lt-LT" altLang="lt-LT" sz="2800" dirty="0"/>
              <a:t>prizinių vietų. </a:t>
            </a:r>
          </a:p>
          <a:p>
            <a:pPr algn="just">
              <a:buFont typeface="Wingdings" panose="05000000000000000000" pitchFamily="2" charset="2"/>
              <a:buChar char="v"/>
            </a:pPr>
            <a:r>
              <a:rPr lang="lt-LT" altLang="lt-LT" sz="2800" dirty="0"/>
              <a:t>2018 m. 82 prizinės </a:t>
            </a:r>
            <a:r>
              <a:rPr lang="lt-LT" altLang="lt-LT" sz="2800" dirty="0" smtClean="0"/>
              <a:t>vietos</a:t>
            </a:r>
            <a:r>
              <a:rPr lang="lt-LT" altLang="lt-LT" sz="2800" dirty="0"/>
              <a:t>.</a:t>
            </a:r>
          </a:p>
        </p:txBody>
      </p:sp>
    </p:spTree>
    <p:extLst>
      <p:ext uri="{BB962C8B-B14F-4D97-AF65-F5344CB8AC3E}">
        <p14:creationId xmlns:p14="http://schemas.microsoft.com/office/powerpoint/2010/main" val="463410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smtClean="0"/>
              <a:t>2021 </a:t>
            </a:r>
            <a:r>
              <a:rPr lang="lt-LT" altLang="lt-LT" sz="3200" b="1" dirty="0"/>
              <a:t>m. olimpiadų ir konkursų rezultatai</a:t>
            </a:r>
            <a:endParaRPr lang="lt-LT" sz="3200" dirty="0"/>
          </a:p>
        </p:txBody>
      </p:sp>
      <p:sp>
        <p:nvSpPr>
          <p:cNvPr id="3" name="Turinio vietos rezervavimo ženklas 2"/>
          <p:cNvSpPr>
            <a:spLocks noGrp="1"/>
          </p:cNvSpPr>
          <p:nvPr>
            <p:ph sz="quarter" idx="1"/>
          </p:nvPr>
        </p:nvSpPr>
        <p:spPr>
          <a:xfrm>
            <a:off x="457200" y="1700808"/>
            <a:ext cx="7643192" cy="4773144"/>
          </a:xfrm>
        </p:spPr>
        <p:txBody>
          <a:bodyPr>
            <a:normAutofit/>
          </a:bodyPr>
          <a:lstStyle/>
          <a:p>
            <a:pPr marL="0" indent="0" algn="just">
              <a:buNone/>
            </a:pPr>
            <a:r>
              <a:rPr lang="lt-LT" altLang="lt-LT" sz="2800" dirty="0" smtClean="0"/>
              <a:t>      Pagal </a:t>
            </a:r>
            <a:r>
              <a:rPr lang="lt-LT" altLang="lt-LT" sz="2800" dirty="0"/>
              <a:t>dalykų grupes prizinės vietos pasiskirstė taip:</a:t>
            </a:r>
            <a:endParaRPr lang="lt-LT" altLang="lt-LT" sz="2800" b="1" dirty="0"/>
          </a:p>
          <a:p>
            <a:pPr algn="just">
              <a:buFont typeface="Wingdings" panose="05000000000000000000" pitchFamily="2" charset="2"/>
              <a:buChar char="v"/>
            </a:pPr>
            <a:r>
              <a:rPr lang="lt-LT" altLang="lt-LT" sz="2800" dirty="0"/>
              <a:t>Tiksliųjų ir gamtos mokslų grupė: </a:t>
            </a:r>
            <a:r>
              <a:rPr lang="lt-LT" altLang="lt-LT" sz="2800" b="1" dirty="0" smtClean="0"/>
              <a:t>35</a:t>
            </a:r>
            <a:r>
              <a:rPr lang="lt-LT" altLang="lt-LT" sz="2800" dirty="0" smtClean="0"/>
              <a:t> </a:t>
            </a:r>
            <a:r>
              <a:rPr lang="lt-LT" altLang="lt-LT" sz="2800" dirty="0"/>
              <a:t>prizinės vietos.</a:t>
            </a:r>
          </a:p>
          <a:p>
            <a:pPr algn="just">
              <a:buFont typeface="Wingdings" panose="05000000000000000000" pitchFamily="2" charset="2"/>
              <a:buChar char="v"/>
            </a:pPr>
            <a:r>
              <a:rPr lang="lt-LT" altLang="lt-LT" sz="2800" dirty="0"/>
              <a:t>Humanitarinių ir socialinių mokslų grupė: </a:t>
            </a:r>
            <a:r>
              <a:rPr lang="lt-LT" altLang="lt-LT" sz="2800" b="1" dirty="0" smtClean="0"/>
              <a:t>19</a:t>
            </a:r>
            <a:r>
              <a:rPr lang="lt-LT" altLang="lt-LT" sz="2800" dirty="0" smtClean="0"/>
              <a:t> prizinių vietų.</a:t>
            </a:r>
            <a:endParaRPr lang="lt-LT" altLang="lt-LT" sz="2800" dirty="0"/>
          </a:p>
          <a:p>
            <a:pPr algn="just">
              <a:buFont typeface="Wingdings" panose="05000000000000000000" pitchFamily="2" charset="2"/>
              <a:buChar char="v"/>
            </a:pPr>
            <a:r>
              <a:rPr lang="lt-LT" altLang="lt-LT" sz="2800" dirty="0"/>
              <a:t>Menų ir technologijų grupė: </a:t>
            </a:r>
            <a:r>
              <a:rPr lang="lt-LT" altLang="lt-LT" sz="2800" b="1" dirty="0" smtClean="0"/>
              <a:t>1</a:t>
            </a:r>
            <a:r>
              <a:rPr lang="lt-LT" altLang="lt-LT" sz="2800" dirty="0" smtClean="0"/>
              <a:t> prizinė vieta.</a:t>
            </a:r>
            <a:endParaRPr lang="lt-LT" sz="2800" dirty="0"/>
          </a:p>
        </p:txBody>
      </p:sp>
    </p:spTree>
    <p:extLst>
      <p:ext uri="{BB962C8B-B14F-4D97-AF65-F5344CB8AC3E}">
        <p14:creationId xmlns:p14="http://schemas.microsoft.com/office/powerpoint/2010/main" val="10625216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2021 m. olimpiadų ir konkursų rezultatai</a:t>
            </a:r>
            <a:endParaRPr lang="lt-LT" sz="3200" dirty="0"/>
          </a:p>
        </p:txBody>
      </p:sp>
      <p:sp>
        <p:nvSpPr>
          <p:cNvPr id="3" name="Turinio vietos rezervavimo ženklas 2"/>
          <p:cNvSpPr>
            <a:spLocks noGrp="1"/>
          </p:cNvSpPr>
          <p:nvPr>
            <p:ph sz="quarter" idx="1"/>
          </p:nvPr>
        </p:nvSpPr>
        <p:spPr>
          <a:xfrm>
            <a:off x="457200" y="1600200"/>
            <a:ext cx="7643192" cy="4873752"/>
          </a:xfrm>
        </p:spPr>
        <p:txBody>
          <a:bodyPr>
            <a:normAutofit lnSpcReduction="10000"/>
          </a:bodyPr>
          <a:lstStyle/>
          <a:p>
            <a:pPr>
              <a:buNone/>
            </a:pPr>
            <a:r>
              <a:rPr lang="lt-LT" altLang="lt-LT" dirty="0"/>
              <a:t> </a:t>
            </a:r>
            <a:r>
              <a:rPr lang="lt-LT" altLang="lt-LT" dirty="0" smtClean="0"/>
              <a:t>  </a:t>
            </a:r>
            <a:r>
              <a:rPr lang="lt-LT" altLang="lt-LT" b="1" dirty="0" smtClean="0"/>
              <a:t>Tiksliųjų </a:t>
            </a:r>
            <a:r>
              <a:rPr lang="lt-LT" altLang="lt-LT" b="1" dirty="0"/>
              <a:t>ir gamtos mokslų grupė</a:t>
            </a:r>
            <a:r>
              <a:rPr lang="lt-LT" altLang="lt-LT" dirty="0"/>
              <a:t>:</a:t>
            </a:r>
          </a:p>
          <a:p>
            <a:pPr>
              <a:buFont typeface="Wingdings" panose="05000000000000000000" pitchFamily="2" charset="2"/>
              <a:buChar char="v"/>
            </a:pPr>
            <a:r>
              <a:rPr lang="lt-LT" altLang="lt-LT" dirty="0"/>
              <a:t>Matematika: 10 prizinių vietų. Mokytojos </a:t>
            </a:r>
            <a:r>
              <a:rPr lang="lt-LT" altLang="lt-LT" b="1" dirty="0"/>
              <a:t>E. </a:t>
            </a:r>
            <a:r>
              <a:rPr lang="lt-LT" altLang="lt-LT" b="1" dirty="0" err="1"/>
              <a:t>Danielienė</a:t>
            </a:r>
            <a:r>
              <a:rPr lang="lt-LT" altLang="lt-LT" b="1" dirty="0"/>
              <a:t>, D. </a:t>
            </a:r>
            <a:r>
              <a:rPr lang="lt-LT" altLang="lt-LT" b="1" dirty="0" smtClean="0"/>
              <a:t>Noreikienė, N. </a:t>
            </a:r>
            <a:r>
              <a:rPr lang="lt-LT" altLang="lt-LT" b="1" dirty="0" err="1" smtClean="0"/>
              <a:t>Matlauskienė</a:t>
            </a:r>
            <a:endParaRPr lang="lt-LT" altLang="lt-LT" b="1" dirty="0"/>
          </a:p>
          <a:p>
            <a:pPr>
              <a:buFont typeface="Wingdings" panose="05000000000000000000" pitchFamily="2" charset="2"/>
              <a:buChar char="v"/>
            </a:pPr>
            <a:r>
              <a:rPr lang="lt-LT" altLang="lt-LT" dirty="0"/>
              <a:t>Chemija: 11 prizinių vietų. Mokytoja </a:t>
            </a:r>
            <a:endParaRPr lang="lt-LT" altLang="lt-LT" dirty="0" smtClean="0"/>
          </a:p>
          <a:p>
            <a:pPr marL="0" indent="0">
              <a:buNone/>
            </a:pPr>
            <a:r>
              <a:rPr lang="lt-LT" altLang="lt-LT" b="1" dirty="0"/>
              <a:t> </a:t>
            </a:r>
            <a:r>
              <a:rPr lang="lt-LT" altLang="lt-LT" b="1" dirty="0" smtClean="0"/>
              <a:t>  V</a:t>
            </a:r>
            <a:r>
              <a:rPr lang="lt-LT" altLang="lt-LT" b="1" dirty="0"/>
              <a:t>. </a:t>
            </a:r>
            <a:r>
              <a:rPr lang="lt-LT" altLang="lt-LT" b="1" dirty="0" err="1"/>
              <a:t>Mikalainytė</a:t>
            </a:r>
            <a:endParaRPr lang="lt-LT" altLang="lt-LT" b="1" dirty="0"/>
          </a:p>
          <a:p>
            <a:pPr>
              <a:buFont typeface="Wingdings" panose="05000000000000000000" pitchFamily="2" charset="2"/>
              <a:buChar char="v"/>
            </a:pPr>
            <a:r>
              <a:rPr lang="lt-LT" altLang="lt-LT" dirty="0"/>
              <a:t>Fizika: 4</a:t>
            </a:r>
            <a:r>
              <a:rPr lang="lt-LT" altLang="lt-LT" dirty="0" smtClean="0"/>
              <a:t> prizinės vietos. </a:t>
            </a:r>
            <a:r>
              <a:rPr lang="lt-LT" altLang="lt-LT" dirty="0"/>
              <a:t>Mokytojai </a:t>
            </a:r>
            <a:endParaRPr lang="lt-LT" altLang="lt-LT" dirty="0" smtClean="0"/>
          </a:p>
          <a:p>
            <a:pPr marL="0" indent="0">
              <a:buNone/>
            </a:pPr>
            <a:r>
              <a:rPr lang="lt-LT" altLang="lt-LT" b="1" dirty="0"/>
              <a:t> </a:t>
            </a:r>
            <a:r>
              <a:rPr lang="lt-LT" altLang="lt-LT" b="1" dirty="0" smtClean="0"/>
              <a:t>  V</a:t>
            </a:r>
            <a:r>
              <a:rPr lang="lt-LT" altLang="lt-LT" b="1" dirty="0"/>
              <a:t>. </a:t>
            </a:r>
            <a:r>
              <a:rPr lang="lt-LT" altLang="lt-LT" b="1" dirty="0" err="1"/>
              <a:t>Baliukynienė</a:t>
            </a:r>
            <a:r>
              <a:rPr lang="lt-LT" altLang="lt-LT" b="1" dirty="0"/>
              <a:t>,</a:t>
            </a:r>
            <a:r>
              <a:rPr lang="lt-LT" altLang="lt-LT" dirty="0"/>
              <a:t> </a:t>
            </a:r>
            <a:r>
              <a:rPr lang="lt-LT" altLang="lt-LT" b="1" dirty="0"/>
              <a:t>S. </a:t>
            </a:r>
            <a:r>
              <a:rPr lang="lt-LT" altLang="lt-LT" b="1" dirty="0" err="1"/>
              <a:t>Survilienė</a:t>
            </a:r>
            <a:r>
              <a:rPr lang="lt-LT" altLang="lt-LT" b="1" dirty="0"/>
              <a:t>, V. </a:t>
            </a:r>
            <a:r>
              <a:rPr lang="lt-LT" altLang="lt-LT" b="1" dirty="0" err="1"/>
              <a:t>Venckūnas</a:t>
            </a:r>
            <a:endParaRPr lang="lt-LT" altLang="lt-LT" b="1" dirty="0"/>
          </a:p>
          <a:p>
            <a:pPr>
              <a:buFont typeface="Wingdings" panose="05000000000000000000" pitchFamily="2" charset="2"/>
              <a:buChar char="v"/>
            </a:pPr>
            <a:r>
              <a:rPr lang="lt-LT" altLang="lt-LT" dirty="0"/>
              <a:t>Biologija: </a:t>
            </a:r>
            <a:r>
              <a:rPr lang="lt-LT" altLang="lt-LT" dirty="0" smtClean="0"/>
              <a:t>4 </a:t>
            </a:r>
            <a:r>
              <a:rPr lang="lt-LT" altLang="lt-LT" dirty="0"/>
              <a:t>prizinės vietos. Mokytoja </a:t>
            </a:r>
            <a:endParaRPr lang="lt-LT" altLang="lt-LT" dirty="0" smtClean="0"/>
          </a:p>
          <a:p>
            <a:pPr marL="0" indent="0">
              <a:buNone/>
            </a:pPr>
            <a:r>
              <a:rPr lang="lt-LT" altLang="lt-LT" b="1" dirty="0"/>
              <a:t> </a:t>
            </a:r>
            <a:r>
              <a:rPr lang="lt-LT" altLang="lt-LT" b="1" dirty="0" smtClean="0"/>
              <a:t>   R</a:t>
            </a:r>
            <a:r>
              <a:rPr lang="lt-LT" altLang="lt-LT" b="1" dirty="0"/>
              <a:t>. </a:t>
            </a:r>
            <a:r>
              <a:rPr lang="lt-LT" altLang="lt-LT" b="1" dirty="0" err="1"/>
              <a:t>Čiupkevičienė</a:t>
            </a:r>
            <a:r>
              <a:rPr lang="lt-LT" altLang="lt-LT" b="1" dirty="0"/>
              <a:t>                     </a:t>
            </a:r>
          </a:p>
          <a:p>
            <a:pPr>
              <a:buFont typeface="Wingdings" panose="05000000000000000000" pitchFamily="2" charset="2"/>
              <a:buChar char="v"/>
            </a:pPr>
            <a:r>
              <a:rPr lang="lt-LT" altLang="lt-LT" dirty="0" smtClean="0"/>
              <a:t>Informatika: 5 </a:t>
            </a:r>
            <a:r>
              <a:rPr lang="lt-LT" altLang="lt-LT" dirty="0"/>
              <a:t>prizinės vietos. Mokytojai </a:t>
            </a:r>
            <a:endParaRPr lang="lt-LT" altLang="lt-LT" dirty="0" smtClean="0"/>
          </a:p>
          <a:p>
            <a:pPr marL="0" indent="0">
              <a:buNone/>
            </a:pPr>
            <a:r>
              <a:rPr lang="lt-LT" altLang="lt-LT" b="1" dirty="0"/>
              <a:t> </a:t>
            </a:r>
            <a:r>
              <a:rPr lang="lt-LT" altLang="lt-LT" b="1" dirty="0" smtClean="0"/>
              <a:t>   J</a:t>
            </a:r>
            <a:r>
              <a:rPr lang="lt-LT" altLang="lt-LT" b="1" dirty="0"/>
              <a:t>. Rutkauskienė</a:t>
            </a:r>
            <a:r>
              <a:rPr lang="lt-LT" altLang="lt-LT" dirty="0"/>
              <a:t>, </a:t>
            </a:r>
            <a:r>
              <a:rPr lang="lt-LT" altLang="lt-LT" b="1" dirty="0"/>
              <a:t>S. </a:t>
            </a:r>
            <a:r>
              <a:rPr lang="lt-LT" altLang="lt-LT" b="1" dirty="0" err="1" smtClean="0"/>
              <a:t>Kireilis</a:t>
            </a:r>
            <a:endParaRPr lang="lt-LT" altLang="lt-LT" b="1" dirty="0"/>
          </a:p>
          <a:p>
            <a:pPr>
              <a:buFont typeface="Wingdings" panose="05000000000000000000" pitchFamily="2" charset="2"/>
              <a:buChar char="v"/>
            </a:pPr>
            <a:r>
              <a:rPr lang="lt-LT" altLang="lt-LT" dirty="0"/>
              <a:t>Ekonomika: 1 prizinė vieta. Mokytoja </a:t>
            </a:r>
            <a:r>
              <a:rPr lang="lt-LT" altLang="lt-LT" b="1" dirty="0"/>
              <a:t>Ž. Myru</a:t>
            </a:r>
            <a:endParaRPr lang="lt-LT" dirty="0"/>
          </a:p>
        </p:txBody>
      </p:sp>
    </p:spTree>
    <p:extLst>
      <p:ext uri="{BB962C8B-B14F-4D97-AF65-F5344CB8AC3E}">
        <p14:creationId xmlns:p14="http://schemas.microsoft.com/office/powerpoint/2010/main" val="13828165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2021 m. olimpiadų ir konkursų rezultatai</a:t>
            </a:r>
            <a:endParaRPr lang="lt-LT" sz="3200" dirty="0"/>
          </a:p>
        </p:txBody>
      </p:sp>
      <p:sp>
        <p:nvSpPr>
          <p:cNvPr id="3" name="Turinio vietos rezervavimo ženklas 2"/>
          <p:cNvSpPr>
            <a:spLocks noGrp="1"/>
          </p:cNvSpPr>
          <p:nvPr>
            <p:ph sz="quarter" idx="1"/>
          </p:nvPr>
        </p:nvSpPr>
        <p:spPr>
          <a:xfrm>
            <a:off x="457200" y="1484784"/>
            <a:ext cx="7715200" cy="4824536"/>
          </a:xfrm>
        </p:spPr>
        <p:txBody>
          <a:bodyPr>
            <a:normAutofit fontScale="85000" lnSpcReduction="20000"/>
          </a:bodyPr>
          <a:lstStyle/>
          <a:p>
            <a:pPr>
              <a:lnSpc>
                <a:spcPct val="80000"/>
              </a:lnSpc>
              <a:buNone/>
            </a:pPr>
            <a:r>
              <a:rPr lang="lt-LT" altLang="lt-LT" sz="2600" b="1" dirty="0" smtClean="0"/>
              <a:t>   </a:t>
            </a:r>
          </a:p>
          <a:p>
            <a:pPr>
              <a:lnSpc>
                <a:spcPct val="80000"/>
              </a:lnSpc>
              <a:buNone/>
            </a:pPr>
            <a:r>
              <a:rPr lang="lt-LT" altLang="lt-LT" sz="2600" b="1" dirty="0"/>
              <a:t> </a:t>
            </a:r>
            <a:r>
              <a:rPr lang="lt-LT" altLang="lt-LT" sz="2600" b="1" dirty="0" smtClean="0"/>
              <a:t>  Humanitarinių </a:t>
            </a:r>
            <a:r>
              <a:rPr lang="lt-LT" altLang="lt-LT" sz="2600" b="1" dirty="0"/>
              <a:t>ir socialinių mokslų </a:t>
            </a:r>
            <a:r>
              <a:rPr lang="lt-LT" altLang="lt-LT" sz="2600" b="1" dirty="0" smtClean="0"/>
              <a:t>grupė:</a:t>
            </a:r>
            <a:endParaRPr lang="lt-LT" altLang="lt-LT" sz="2600" dirty="0"/>
          </a:p>
          <a:p>
            <a:pPr>
              <a:lnSpc>
                <a:spcPct val="80000"/>
              </a:lnSpc>
              <a:buFont typeface="Wingdings" panose="05000000000000000000" pitchFamily="2" charset="2"/>
              <a:buChar char="v"/>
            </a:pPr>
            <a:r>
              <a:rPr lang="lt-LT" altLang="lt-LT" sz="2600" dirty="0"/>
              <a:t>Filologų k.: </a:t>
            </a:r>
            <a:r>
              <a:rPr lang="lt-LT" altLang="lt-LT" sz="2600" dirty="0" smtClean="0"/>
              <a:t>3 </a:t>
            </a:r>
            <a:r>
              <a:rPr lang="lt-LT" altLang="lt-LT" sz="2600" dirty="0"/>
              <a:t>prizinės vietos. </a:t>
            </a:r>
            <a:r>
              <a:rPr lang="lt-LT" altLang="lt-LT" sz="2600" dirty="0" smtClean="0"/>
              <a:t>Mokytoja</a:t>
            </a:r>
            <a:r>
              <a:rPr lang="lt-LT" altLang="lt-LT" sz="2600" b="1" dirty="0" smtClean="0"/>
              <a:t> </a:t>
            </a:r>
            <a:r>
              <a:rPr lang="lt-LT" altLang="lt-LT" sz="2600" b="1" dirty="0"/>
              <a:t>R. </a:t>
            </a:r>
            <a:r>
              <a:rPr lang="lt-LT" altLang="lt-LT" sz="2600" b="1" dirty="0" smtClean="0"/>
              <a:t>Dilienė.</a:t>
            </a:r>
            <a:endParaRPr lang="lt-LT" altLang="lt-LT" sz="2600" b="1" dirty="0"/>
          </a:p>
          <a:p>
            <a:pPr>
              <a:lnSpc>
                <a:spcPct val="80000"/>
              </a:lnSpc>
              <a:buFont typeface="Wingdings" panose="05000000000000000000" pitchFamily="2" charset="2"/>
              <a:buChar char="v"/>
            </a:pPr>
            <a:r>
              <a:rPr lang="lt-LT" altLang="lt-LT" sz="2600" dirty="0"/>
              <a:t>Lietuvių k. ir literatūros </a:t>
            </a:r>
            <a:r>
              <a:rPr lang="lt-LT" altLang="lt-LT" sz="2600" dirty="0" err="1" smtClean="0"/>
              <a:t>olimp</a:t>
            </a:r>
            <a:r>
              <a:rPr lang="lt-LT" altLang="lt-LT" sz="2600" dirty="0" smtClean="0"/>
              <a:t>.: </a:t>
            </a:r>
            <a:r>
              <a:rPr lang="lt-LT" altLang="lt-LT" sz="2600" dirty="0"/>
              <a:t>5 prizinės vietos. </a:t>
            </a:r>
            <a:endParaRPr lang="lt-LT" altLang="lt-LT" sz="2600" dirty="0" smtClean="0"/>
          </a:p>
          <a:p>
            <a:pPr marL="0" indent="0">
              <a:lnSpc>
                <a:spcPct val="80000"/>
              </a:lnSpc>
              <a:buNone/>
            </a:pPr>
            <a:r>
              <a:rPr lang="lt-LT" altLang="lt-LT" sz="2600" dirty="0"/>
              <a:t> </a:t>
            </a:r>
            <a:r>
              <a:rPr lang="lt-LT" altLang="lt-LT" sz="2600" dirty="0" smtClean="0"/>
              <a:t>  Mokytojai </a:t>
            </a:r>
            <a:r>
              <a:rPr lang="lt-LT" altLang="lt-LT" sz="2600" b="1" dirty="0" smtClean="0"/>
              <a:t>J</a:t>
            </a:r>
            <a:r>
              <a:rPr lang="lt-LT" altLang="lt-LT" sz="2600" b="1" dirty="0"/>
              <a:t>. </a:t>
            </a:r>
            <a:r>
              <a:rPr lang="lt-LT" altLang="lt-LT" sz="2600" b="1" dirty="0" err="1"/>
              <a:t>Rožas</a:t>
            </a:r>
            <a:r>
              <a:rPr lang="lt-LT" altLang="lt-LT" sz="2600" b="1" dirty="0"/>
              <a:t>, </a:t>
            </a:r>
            <a:r>
              <a:rPr lang="lt-LT" altLang="lt-LT" sz="2600" b="1" dirty="0" smtClean="0"/>
              <a:t>V. Žebrauskienė</a:t>
            </a:r>
            <a:r>
              <a:rPr lang="lt-LT" altLang="lt-LT" sz="2600" b="1" dirty="0"/>
              <a:t>, </a:t>
            </a:r>
            <a:endParaRPr lang="lt-LT" altLang="lt-LT" sz="2600" b="1" dirty="0" smtClean="0"/>
          </a:p>
          <a:p>
            <a:pPr marL="0" indent="0">
              <a:lnSpc>
                <a:spcPct val="80000"/>
              </a:lnSpc>
              <a:buNone/>
            </a:pPr>
            <a:r>
              <a:rPr lang="lt-LT" altLang="lt-LT" sz="2600" b="1" dirty="0"/>
              <a:t> </a:t>
            </a:r>
            <a:r>
              <a:rPr lang="lt-LT" altLang="lt-LT" sz="2600" b="1" dirty="0" smtClean="0"/>
              <a:t>  I</a:t>
            </a:r>
            <a:r>
              <a:rPr lang="lt-LT" altLang="lt-LT" sz="2600" b="1" dirty="0"/>
              <a:t>. Žilinskienė</a:t>
            </a:r>
          </a:p>
          <a:p>
            <a:pPr>
              <a:lnSpc>
                <a:spcPct val="80000"/>
              </a:lnSpc>
              <a:buFont typeface="Wingdings" panose="05000000000000000000" pitchFamily="2" charset="2"/>
              <a:buChar char="v"/>
            </a:pPr>
            <a:r>
              <a:rPr lang="lt-LT" altLang="lt-LT" sz="2600" dirty="0"/>
              <a:t>Meninio skaitymo </a:t>
            </a:r>
            <a:r>
              <a:rPr lang="lt-LT" altLang="lt-LT" sz="2600" dirty="0" err="1" smtClean="0"/>
              <a:t>konk</a:t>
            </a:r>
            <a:r>
              <a:rPr lang="lt-LT" altLang="lt-LT" sz="2600" dirty="0" smtClean="0"/>
              <a:t>.: </a:t>
            </a:r>
            <a:r>
              <a:rPr lang="lt-LT" altLang="lt-LT" sz="2600" dirty="0"/>
              <a:t>1 prizinė vieta. </a:t>
            </a:r>
            <a:endParaRPr lang="lt-LT" altLang="lt-LT" sz="2600" dirty="0" smtClean="0"/>
          </a:p>
          <a:p>
            <a:pPr marL="0" indent="0">
              <a:lnSpc>
                <a:spcPct val="80000"/>
              </a:lnSpc>
              <a:buNone/>
            </a:pPr>
            <a:r>
              <a:rPr lang="lt-LT" altLang="lt-LT" sz="2600" dirty="0"/>
              <a:t> </a:t>
            </a:r>
            <a:r>
              <a:rPr lang="lt-LT" altLang="lt-LT" sz="2600" dirty="0" smtClean="0"/>
              <a:t>  Mokytoja</a:t>
            </a:r>
            <a:r>
              <a:rPr lang="lt-LT" altLang="lt-LT" sz="2600" b="1" dirty="0" smtClean="0"/>
              <a:t> K. Jasinskienė</a:t>
            </a:r>
            <a:endParaRPr lang="lt-LT" altLang="lt-LT" sz="2600" dirty="0"/>
          </a:p>
          <a:p>
            <a:pPr>
              <a:lnSpc>
                <a:spcPct val="80000"/>
              </a:lnSpc>
              <a:buFont typeface="Wingdings" panose="05000000000000000000" pitchFamily="2" charset="2"/>
              <a:buChar char="v"/>
            </a:pPr>
            <a:r>
              <a:rPr lang="lt-LT" altLang="lt-LT" sz="2600" dirty="0"/>
              <a:t>Istorijos </a:t>
            </a:r>
            <a:r>
              <a:rPr lang="lt-LT" altLang="lt-LT" sz="2600" dirty="0" err="1"/>
              <a:t>olimp</a:t>
            </a:r>
            <a:r>
              <a:rPr lang="lt-LT" altLang="lt-LT" sz="2600" dirty="0" smtClean="0"/>
              <a:t>.: 4 </a:t>
            </a:r>
            <a:r>
              <a:rPr lang="lt-LT" altLang="lt-LT" sz="2600" dirty="0"/>
              <a:t>prizinės vietos. </a:t>
            </a:r>
            <a:r>
              <a:rPr lang="lt-LT" altLang="lt-LT" sz="2600" dirty="0" smtClean="0"/>
              <a:t>Mokytojai</a:t>
            </a:r>
          </a:p>
          <a:p>
            <a:pPr marL="0" indent="0">
              <a:lnSpc>
                <a:spcPct val="80000"/>
              </a:lnSpc>
              <a:buNone/>
            </a:pPr>
            <a:r>
              <a:rPr lang="lt-LT" altLang="lt-LT" sz="2600" dirty="0"/>
              <a:t> </a:t>
            </a:r>
            <a:r>
              <a:rPr lang="lt-LT" altLang="lt-LT" sz="2600" dirty="0" smtClean="0"/>
              <a:t>  </a:t>
            </a:r>
            <a:r>
              <a:rPr lang="lt-LT" altLang="lt-LT" sz="2600" b="1" dirty="0"/>
              <a:t>R. </a:t>
            </a:r>
            <a:r>
              <a:rPr lang="lt-LT" altLang="lt-LT" sz="2600" b="1" dirty="0" err="1"/>
              <a:t>Bobinienė</a:t>
            </a:r>
            <a:r>
              <a:rPr lang="lt-LT" altLang="lt-LT" sz="2600" b="1" dirty="0" smtClean="0"/>
              <a:t>, </a:t>
            </a:r>
            <a:r>
              <a:rPr lang="lt-LT" altLang="lt-LT" sz="2600" b="1" dirty="0"/>
              <a:t>V. Žebrauskas</a:t>
            </a:r>
          </a:p>
          <a:p>
            <a:pPr>
              <a:lnSpc>
                <a:spcPct val="80000"/>
              </a:lnSpc>
              <a:buFont typeface="Wingdings" panose="05000000000000000000" pitchFamily="2" charset="2"/>
              <a:buChar char="v"/>
            </a:pPr>
            <a:r>
              <a:rPr lang="lt-LT" altLang="lt-LT" sz="2600" dirty="0"/>
              <a:t>Geografijos </a:t>
            </a:r>
            <a:r>
              <a:rPr lang="lt-LT" altLang="lt-LT" sz="2600" dirty="0" err="1"/>
              <a:t>olimp</a:t>
            </a:r>
            <a:r>
              <a:rPr lang="lt-LT" altLang="lt-LT" sz="2600" dirty="0"/>
              <a:t>.: </a:t>
            </a:r>
            <a:r>
              <a:rPr lang="lt-LT" altLang="lt-LT" sz="2600" dirty="0" smtClean="0"/>
              <a:t>3 </a:t>
            </a:r>
            <a:r>
              <a:rPr lang="lt-LT" altLang="lt-LT" sz="2600" dirty="0"/>
              <a:t>prizinės vietos. </a:t>
            </a:r>
            <a:r>
              <a:rPr lang="lt-LT" altLang="lt-LT" sz="2600" dirty="0" smtClean="0"/>
              <a:t>Mokytoja</a:t>
            </a:r>
          </a:p>
          <a:p>
            <a:pPr marL="0" indent="0">
              <a:lnSpc>
                <a:spcPct val="80000"/>
              </a:lnSpc>
              <a:buNone/>
            </a:pPr>
            <a:r>
              <a:rPr lang="lt-LT" altLang="lt-LT" sz="2600" dirty="0"/>
              <a:t> </a:t>
            </a:r>
            <a:r>
              <a:rPr lang="lt-LT" altLang="lt-LT" sz="2600" dirty="0" smtClean="0"/>
              <a:t>   </a:t>
            </a:r>
            <a:r>
              <a:rPr lang="lt-LT" altLang="lt-LT" sz="2600" b="1" dirty="0" smtClean="0"/>
              <a:t>M. </a:t>
            </a:r>
            <a:r>
              <a:rPr lang="lt-LT" altLang="lt-LT" sz="2600" b="1" dirty="0" err="1" smtClean="0"/>
              <a:t>Paltanavičienė</a:t>
            </a:r>
            <a:endParaRPr lang="lt-LT" altLang="lt-LT" sz="2600" b="1" dirty="0"/>
          </a:p>
          <a:p>
            <a:pPr>
              <a:lnSpc>
                <a:spcPct val="80000"/>
              </a:lnSpc>
              <a:buFont typeface="Wingdings" panose="05000000000000000000" pitchFamily="2" charset="2"/>
              <a:buChar char="v"/>
            </a:pPr>
            <a:r>
              <a:rPr lang="lt-LT" altLang="lt-LT" sz="2600" dirty="0"/>
              <a:t>Anglų k. </a:t>
            </a:r>
            <a:r>
              <a:rPr lang="lt-LT" altLang="lt-LT" sz="2600" dirty="0" err="1"/>
              <a:t>olim</a:t>
            </a:r>
            <a:r>
              <a:rPr lang="lt-LT" altLang="lt-LT" sz="2600" dirty="0"/>
              <a:t>.: 2 prizinės vietos. </a:t>
            </a:r>
            <a:r>
              <a:rPr lang="lt-LT" altLang="lt-LT" sz="2600" dirty="0" smtClean="0"/>
              <a:t>Mokytoja</a:t>
            </a:r>
          </a:p>
          <a:p>
            <a:pPr marL="0" indent="0">
              <a:lnSpc>
                <a:spcPct val="80000"/>
              </a:lnSpc>
              <a:buNone/>
            </a:pPr>
            <a:r>
              <a:rPr lang="lt-LT" altLang="lt-LT" sz="2600" dirty="0"/>
              <a:t> </a:t>
            </a:r>
            <a:r>
              <a:rPr lang="lt-LT" altLang="lt-LT" sz="2600" dirty="0" smtClean="0"/>
              <a:t>  </a:t>
            </a:r>
            <a:r>
              <a:rPr lang="lt-LT" altLang="lt-LT" sz="2600" b="1" dirty="0" smtClean="0"/>
              <a:t>G</a:t>
            </a:r>
            <a:r>
              <a:rPr lang="lt-LT" altLang="lt-LT" sz="2600" b="1" dirty="0"/>
              <a:t>. </a:t>
            </a:r>
            <a:r>
              <a:rPr lang="lt-LT" altLang="lt-LT" sz="2600" b="1" dirty="0" err="1"/>
              <a:t>Galadauskienė</a:t>
            </a:r>
            <a:endParaRPr lang="lt-LT" altLang="lt-LT" sz="2600" b="1" dirty="0"/>
          </a:p>
          <a:p>
            <a:pPr>
              <a:lnSpc>
                <a:spcPct val="80000"/>
              </a:lnSpc>
              <a:buFont typeface="Wingdings" panose="05000000000000000000" pitchFamily="2" charset="2"/>
              <a:buChar char="v"/>
            </a:pPr>
            <a:r>
              <a:rPr lang="lt-LT" altLang="lt-LT" sz="2600" dirty="0"/>
              <a:t>Anglų k. </a:t>
            </a:r>
            <a:r>
              <a:rPr lang="lt-LT" altLang="lt-LT" sz="2600" dirty="0" err="1"/>
              <a:t>konk</a:t>
            </a:r>
            <a:r>
              <a:rPr lang="lt-LT" altLang="lt-LT" sz="2600" dirty="0"/>
              <a:t>.: </a:t>
            </a:r>
            <a:r>
              <a:rPr lang="lt-LT" altLang="lt-LT" sz="2600" dirty="0" smtClean="0"/>
              <a:t>1 prizinė vieta. Mokytoja</a:t>
            </a:r>
            <a:r>
              <a:rPr lang="lt-LT" altLang="lt-LT" sz="2600" b="1" dirty="0" smtClean="0"/>
              <a:t> </a:t>
            </a:r>
          </a:p>
          <a:p>
            <a:pPr marL="0" indent="0">
              <a:lnSpc>
                <a:spcPct val="80000"/>
              </a:lnSpc>
              <a:buNone/>
            </a:pPr>
            <a:r>
              <a:rPr lang="lt-LT" altLang="lt-LT" sz="2600" b="1" dirty="0"/>
              <a:t> </a:t>
            </a:r>
            <a:r>
              <a:rPr lang="lt-LT" altLang="lt-LT" sz="2600" b="1" dirty="0" smtClean="0"/>
              <a:t>  A. </a:t>
            </a:r>
            <a:r>
              <a:rPr lang="lt-LT" altLang="lt-LT" sz="2600" b="1" dirty="0" err="1" smtClean="0"/>
              <a:t>Kapsevičienė</a:t>
            </a:r>
            <a:endParaRPr lang="lt-LT" altLang="lt-LT" sz="2600" b="1" dirty="0"/>
          </a:p>
          <a:p>
            <a:pPr marL="0" indent="0">
              <a:buNone/>
            </a:pPr>
            <a:endParaRPr lang="lt-LT" dirty="0"/>
          </a:p>
        </p:txBody>
      </p:sp>
    </p:spTree>
    <p:extLst>
      <p:ext uri="{BB962C8B-B14F-4D97-AF65-F5344CB8AC3E}">
        <p14:creationId xmlns:p14="http://schemas.microsoft.com/office/powerpoint/2010/main" val="26489577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smtClean="0"/>
              <a:t>2021 </a:t>
            </a:r>
            <a:r>
              <a:rPr lang="lt-LT" altLang="lt-LT" sz="3200" b="1" dirty="0"/>
              <a:t>m. </a:t>
            </a:r>
            <a:r>
              <a:rPr lang="lt-LT" altLang="lt-LT" sz="3200" b="1" dirty="0" smtClean="0"/>
              <a:t>ŠALIES OLIMPIADOS IR KONKURSAI </a:t>
            </a:r>
            <a:endParaRPr lang="lt-LT" sz="3200" dirty="0"/>
          </a:p>
        </p:txBody>
      </p:sp>
      <p:sp>
        <p:nvSpPr>
          <p:cNvPr id="3" name="Turinio vietos rezervavimo ženklas 2"/>
          <p:cNvSpPr>
            <a:spLocks noGrp="1"/>
          </p:cNvSpPr>
          <p:nvPr>
            <p:ph sz="quarter" idx="1"/>
          </p:nvPr>
        </p:nvSpPr>
        <p:spPr>
          <a:xfrm>
            <a:off x="457200" y="1916832"/>
            <a:ext cx="7643192" cy="4557120"/>
          </a:xfrm>
        </p:spPr>
        <p:txBody>
          <a:bodyPr>
            <a:normAutofit/>
          </a:bodyPr>
          <a:lstStyle/>
          <a:p>
            <a:pPr>
              <a:lnSpc>
                <a:spcPct val="80000"/>
              </a:lnSpc>
              <a:buFont typeface="Wingdings" panose="05000000000000000000" pitchFamily="2" charset="2"/>
              <a:buChar char="v"/>
            </a:pPr>
            <a:r>
              <a:rPr lang="lt-LT" altLang="lt-LT" dirty="0"/>
              <a:t>Lietuvių  kalbos ir literatūros olimpiadoje </a:t>
            </a:r>
            <a:r>
              <a:rPr lang="lt-LT" altLang="lt-LT" dirty="0" smtClean="0"/>
              <a:t>dalyvavo: </a:t>
            </a:r>
            <a:r>
              <a:rPr lang="lt-LT" altLang="lt-LT" b="1" dirty="0" smtClean="0"/>
              <a:t>Marius Danilevičius ir Gustas Mickus. </a:t>
            </a:r>
            <a:r>
              <a:rPr lang="lt-LT" altLang="lt-LT" dirty="0" smtClean="0"/>
              <a:t>Mokytojai Ingrida Žilinskienė ir Juozas </a:t>
            </a:r>
            <a:r>
              <a:rPr lang="lt-LT" altLang="lt-LT" dirty="0" err="1" smtClean="0"/>
              <a:t>Rožas</a:t>
            </a:r>
            <a:r>
              <a:rPr lang="lt-LT" altLang="lt-LT" dirty="0" smtClean="0"/>
              <a:t>. </a:t>
            </a:r>
            <a:r>
              <a:rPr lang="lt-LT" altLang="lt-LT" b="1" dirty="0" smtClean="0"/>
              <a:t>Marius ir Gustas </a:t>
            </a:r>
            <a:r>
              <a:rPr lang="lt-LT" altLang="lt-LT" b="1" dirty="0"/>
              <a:t>užėmė </a:t>
            </a:r>
            <a:r>
              <a:rPr lang="lt-LT" altLang="lt-LT" b="1" dirty="0" smtClean="0"/>
              <a:t>II vietas.</a:t>
            </a:r>
            <a:endParaRPr lang="lt-LT" altLang="lt-LT" b="1" dirty="0"/>
          </a:p>
          <a:p>
            <a:pPr>
              <a:lnSpc>
                <a:spcPct val="80000"/>
              </a:lnSpc>
              <a:buFont typeface="Wingdings" panose="05000000000000000000" pitchFamily="2" charset="2"/>
              <a:buChar char="v"/>
            </a:pPr>
            <a:r>
              <a:rPr lang="lt-LT" altLang="lt-LT" dirty="0"/>
              <a:t>Filologų konkurse dalyvavo: </a:t>
            </a:r>
            <a:r>
              <a:rPr lang="lt-LT" altLang="lt-LT" b="1" dirty="0" smtClean="0"/>
              <a:t>Agnė </a:t>
            </a:r>
            <a:r>
              <a:rPr lang="lt-LT" altLang="lt-LT" b="1" dirty="0" err="1" smtClean="0"/>
              <a:t>Šeškevičiūtė</a:t>
            </a:r>
            <a:r>
              <a:rPr lang="lt-LT" altLang="lt-LT" b="1" dirty="0"/>
              <a:t>.</a:t>
            </a:r>
            <a:r>
              <a:rPr lang="lt-LT" altLang="lt-LT" b="1" dirty="0" smtClean="0"/>
              <a:t> </a:t>
            </a:r>
            <a:r>
              <a:rPr lang="lt-LT" altLang="lt-LT" dirty="0"/>
              <a:t>Mokytoja Regina Dilienė. </a:t>
            </a:r>
            <a:r>
              <a:rPr lang="lt-LT" altLang="lt-LT" b="1" dirty="0" smtClean="0"/>
              <a:t>Agnė</a:t>
            </a:r>
            <a:r>
              <a:rPr lang="lt-LT" altLang="lt-LT" dirty="0" smtClean="0"/>
              <a:t> užėmė </a:t>
            </a:r>
            <a:r>
              <a:rPr lang="lt-LT" altLang="lt-LT" dirty="0"/>
              <a:t>III vietą.</a:t>
            </a:r>
          </a:p>
          <a:p>
            <a:pPr>
              <a:lnSpc>
                <a:spcPct val="80000"/>
              </a:lnSpc>
              <a:buFont typeface="Wingdings" panose="05000000000000000000" pitchFamily="2" charset="2"/>
              <a:buChar char="v"/>
            </a:pPr>
            <a:r>
              <a:rPr lang="lt-LT" altLang="lt-LT" dirty="0" smtClean="0"/>
              <a:t>Biologijos olimpiadoje </a:t>
            </a:r>
            <a:r>
              <a:rPr lang="lt-LT" altLang="lt-LT" dirty="0"/>
              <a:t>dalyvavo: </a:t>
            </a:r>
            <a:r>
              <a:rPr lang="lt-LT" altLang="lt-LT" b="1" dirty="0"/>
              <a:t>Mykolas </a:t>
            </a:r>
            <a:r>
              <a:rPr lang="lt-LT" altLang="lt-LT" b="1" dirty="0" err="1" smtClean="0"/>
              <a:t>Kralikas</a:t>
            </a:r>
            <a:r>
              <a:rPr lang="lt-LT" altLang="lt-LT" b="1" dirty="0"/>
              <a:t> </a:t>
            </a:r>
            <a:r>
              <a:rPr lang="lt-LT" altLang="lt-LT" b="1" dirty="0" smtClean="0"/>
              <a:t>ir Agnė </a:t>
            </a:r>
            <a:r>
              <a:rPr lang="lt-LT" altLang="lt-LT" b="1" dirty="0" err="1" smtClean="0"/>
              <a:t>Žitkauskaitė</a:t>
            </a:r>
            <a:r>
              <a:rPr lang="lt-LT" altLang="lt-LT" b="1" dirty="0" smtClean="0"/>
              <a:t>. </a:t>
            </a:r>
            <a:r>
              <a:rPr lang="lt-LT" altLang="lt-LT" dirty="0" smtClean="0"/>
              <a:t>Mokytoja Rasa </a:t>
            </a:r>
            <a:r>
              <a:rPr lang="lt-LT" altLang="lt-LT" dirty="0" err="1"/>
              <a:t>Č</a:t>
            </a:r>
            <a:r>
              <a:rPr lang="lt-LT" altLang="lt-LT" dirty="0" err="1" smtClean="0"/>
              <a:t>iupkevičienė</a:t>
            </a:r>
            <a:r>
              <a:rPr lang="lt-LT" altLang="lt-LT" dirty="0" smtClean="0"/>
              <a:t> </a:t>
            </a:r>
            <a:r>
              <a:rPr lang="lt-LT" altLang="lt-LT" b="1" dirty="0"/>
              <a:t>Agnė </a:t>
            </a:r>
            <a:r>
              <a:rPr lang="lt-LT" altLang="lt-LT" dirty="0" smtClean="0"/>
              <a:t>užėmė II </a:t>
            </a:r>
            <a:r>
              <a:rPr lang="lt-LT" altLang="lt-LT" dirty="0"/>
              <a:t>vietą. </a:t>
            </a:r>
          </a:p>
          <a:p>
            <a:pPr>
              <a:lnSpc>
                <a:spcPct val="80000"/>
              </a:lnSpc>
              <a:buFont typeface="Wingdings" panose="05000000000000000000" pitchFamily="2" charset="2"/>
              <a:buChar char="v"/>
            </a:pPr>
            <a:r>
              <a:rPr lang="lt-LT" altLang="lt-LT" dirty="0" smtClean="0"/>
              <a:t>Geografijos olimpiadoje </a:t>
            </a:r>
            <a:r>
              <a:rPr lang="lt-LT" altLang="lt-LT" dirty="0"/>
              <a:t>dalyvavo: </a:t>
            </a:r>
            <a:r>
              <a:rPr lang="lt-LT" altLang="lt-LT" b="1" dirty="0" smtClean="0"/>
              <a:t>Marius Danilevičius.  </a:t>
            </a:r>
            <a:r>
              <a:rPr lang="lt-LT" altLang="lt-LT" dirty="0" smtClean="0"/>
              <a:t>Mokytoja Marija </a:t>
            </a:r>
            <a:r>
              <a:rPr lang="lt-LT" altLang="lt-LT" dirty="0" err="1" smtClean="0"/>
              <a:t>Paltanavičienė</a:t>
            </a:r>
            <a:r>
              <a:rPr lang="lt-LT" altLang="lt-LT" dirty="0" smtClean="0"/>
              <a:t>.</a:t>
            </a:r>
          </a:p>
          <a:p>
            <a:pPr marL="0" indent="0">
              <a:lnSpc>
                <a:spcPct val="80000"/>
              </a:lnSpc>
              <a:buNone/>
            </a:pPr>
            <a:r>
              <a:rPr lang="lt-LT" altLang="lt-LT" dirty="0"/>
              <a:t> </a:t>
            </a:r>
            <a:r>
              <a:rPr lang="lt-LT" altLang="lt-LT" dirty="0" smtClean="0"/>
              <a:t>  </a:t>
            </a:r>
            <a:r>
              <a:rPr lang="lt-LT" altLang="lt-LT" b="1" dirty="0" smtClean="0"/>
              <a:t>Marius</a:t>
            </a:r>
            <a:r>
              <a:rPr lang="lt-LT" altLang="lt-LT" dirty="0" smtClean="0"/>
              <a:t> užėmė I vietą.</a:t>
            </a:r>
          </a:p>
          <a:p>
            <a:pPr marL="0" indent="0">
              <a:buNone/>
            </a:pPr>
            <a:endParaRPr lang="lt-LT" dirty="0"/>
          </a:p>
        </p:txBody>
      </p:sp>
    </p:spTree>
    <p:extLst>
      <p:ext uri="{BB962C8B-B14F-4D97-AF65-F5344CB8AC3E}">
        <p14:creationId xmlns:p14="http://schemas.microsoft.com/office/powerpoint/2010/main" val="7792677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2021 m. ŠALIES OLIMPIADOS IR KONKURSAI </a:t>
            </a:r>
            <a:endParaRPr lang="lt-LT" sz="3200" dirty="0"/>
          </a:p>
        </p:txBody>
      </p:sp>
      <p:sp>
        <p:nvSpPr>
          <p:cNvPr id="3" name="Turinio vietos rezervavimo ženklas 2"/>
          <p:cNvSpPr>
            <a:spLocks noGrp="1"/>
          </p:cNvSpPr>
          <p:nvPr>
            <p:ph sz="quarter" idx="1"/>
          </p:nvPr>
        </p:nvSpPr>
        <p:spPr>
          <a:xfrm>
            <a:off x="457200" y="1412776"/>
            <a:ext cx="7467600" cy="5061176"/>
          </a:xfrm>
        </p:spPr>
        <p:txBody>
          <a:bodyPr>
            <a:normAutofit fontScale="92500" lnSpcReduction="10000"/>
          </a:bodyPr>
          <a:lstStyle/>
          <a:p>
            <a:pPr>
              <a:buFont typeface="Wingdings" panose="05000000000000000000" pitchFamily="2" charset="2"/>
              <a:buChar char="v"/>
            </a:pPr>
            <a:r>
              <a:rPr lang="lt-LT" altLang="lt-LT" dirty="0"/>
              <a:t>Informatikos olimpiadoje dalyvavo: </a:t>
            </a:r>
            <a:r>
              <a:rPr lang="lt-LT" altLang="lt-LT" b="1" dirty="0"/>
              <a:t>Gustas </a:t>
            </a:r>
            <a:r>
              <a:rPr lang="lt-LT" altLang="lt-LT" b="1" dirty="0" smtClean="0"/>
              <a:t>Mickus, </a:t>
            </a:r>
            <a:r>
              <a:rPr lang="lt-LT" altLang="lt-LT" b="1" dirty="0" err="1" smtClean="0"/>
              <a:t>Airidas</a:t>
            </a:r>
            <a:r>
              <a:rPr lang="lt-LT" altLang="lt-LT" b="1" dirty="0" smtClean="0"/>
              <a:t> ir </a:t>
            </a:r>
            <a:r>
              <a:rPr lang="lt-LT" altLang="lt-LT" b="1" dirty="0" err="1" smtClean="0"/>
              <a:t>Armandas</a:t>
            </a:r>
            <a:r>
              <a:rPr lang="lt-LT" altLang="lt-LT" b="1" dirty="0" smtClean="0"/>
              <a:t> Leonavičiai. </a:t>
            </a:r>
            <a:r>
              <a:rPr lang="lt-LT" altLang="lt-LT" dirty="0"/>
              <a:t>Mokytojai Jolanta Rutkauskienė ir Sigitas </a:t>
            </a:r>
            <a:r>
              <a:rPr lang="lt-LT" altLang="lt-LT" dirty="0" err="1"/>
              <a:t>Kireilis</a:t>
            </a:r>
            <a:r>
              <a:rPr lang="lt-LT" altLang="lt-LT" dirty="0" smtClean="0"/>
              <a:t>. </a:t>
            </a:r>
            <a:r>
              <a:rPr lang="lt-LT" altLang="lt-LT" b="1" dirty="0" smtClean="0"/>
              <a:t>Gustas </a:t>
            </a:r>
            <a:r>
              <a:rPr lang="lt-LT" altLang="lt-LT" smtClean="0"/>
              <a:t>užėmė </a:t>
            </a:r>
            <a:r>
              <a:rPr lang="lt-LT" altLang="lt-LT" smtClean="0"/>
              <a:t>I </a:t>
            </a:r>
            <a:r>
              <a:rPr lang="lt-LT" altLang="lt-LT" dirty="0" smtClean="0"/>
              <a:t>vietą, o </a:t>
            </a:r>
            <a:r>
              <a:rPr lang="lt-LT" altLang="lt-LT" b="1" dirty="0" err="1" smtClean="0"/>
              <a:t>Airidui</a:t>
            </a:r>
            <a:r>
              <a:rPr lang="lt-LT" altLang="lt-LT" dirty="0" smtClean="0"/>
              <a:t> įteiktas padėkos raštas.</a:t>
            </a:r>
          </a:p>
          <a:p>
            <a:pPr>
              <a:buFont typeface="Wingdings" panose="05000000000000000000" pitchFamily="2" charset="2"/>
              <a:buChar char="v"/>
            </a:pPr>
            <a:r>
              <a:rPr lang="lt-LT" altLang="lt-LT" dirty="0" smtClean="0"/>
              <a:t>Pirmą kartą gimnazijos mokiniai dalyvavo Lietuvos mokinių filosofijos olimpiados baigiamajame ture: </a:t>
            </a:r>
            <a:r>
              <a:rPr lang="lt-LT" altLang="lt-LT" b="1" dirty="0" smtClean="0"/>
              <a:t>Aurėja Daugėlaitė, Viltautas Valiukevičius, Saulė </a:t>
            </a:r>
            <a:r>
              <a:rPr lang="lt-LT" altLang="lt-LT" b="1" dirty="0" err="1" smtClean="0"/>
              <a:t>Rutelionytė</a:t>
            </a:r>
            <a:r>
              <a:rPr lang="lt-LT" altLang="lt-LT" b="1" dirty="0" smtClean="0"/>
              <a:t>, </a:t>
            </a:r>
            <a:r>
              <a:rPr lang="lt-LT" altLang="lt-LT" b="1" dirty="0" err="1" smtClean="0"/>
              <a:t>Nojus</a:t>
            </a:r>
            <a:r>
              <a:rPr lang="lt-LT" altLang="lt-LT" b="1" dirty="0" smtClean="0"/>
              <a:t> </a:t>
            </a:r>
            <a:r>
              <a:rPr lang="lt-LT" altLang="lt-LT" b="1" dirty="0" err="1" smtClean="0"/>
              <a:t>Savaikaitis</a:t>
            </a:r>
            <a:r>
              <a:rPr lang="lt-LT" altLang="lt-LT" b="1" dirty="0" smtClean="0"/>
              <a:t>. </a:t>
            </a:r>
            <a:r>
              <a:rPr lang="lt-LT" altLang="lt-LT" dirty="0" smtClean="0"/>
              <a:t>Mokytoja Ilona </a:t>
            </a:r>
            <a:r>
              <a:rPr lang="lt-LT" altLang="lt-LT" dirty="0" err="1" smtClean="0"/>
              <a:t>Akelaitienė</a:t>
            </a:r>
            <a:r>
              <a:rPr lang="lt-LT" altLang="lt-LT" dirty="0" smtClean="0"/>
              <a:t>.</a:t>
            </a:r>
            <a:endParaRPr lang="lt-LT" altLang="lt-LT" dirty="0"/>
          </a:p>
          <a:p>
            <a:pPr marL="0" indent="0">
              <a:buNone/>
            </a:pPr>
            <a:r>
              <a:rPr lang="lt-LT" dirty="0" smtClean="0"/>
              <a:t>    </a:t>
            </a:r>
            <a:r>
              <a:rPr lang="lt-LT" b="1" dirty="0" smtClean="0"/>
              <a:t>Saulė</a:t>
            </a:r>
            <a:r>
              <a:rPr lang="lt-LT" dirty="0" smtClean="0"/>
              <a:t> filosofijos olimpiadoje užėmė II vietą.</a:t>
            </a:r>
          </a:p>
          <a:p>
            <a:pPr>
              <a:buFont typeface="Wingdings" panose="05000000000000000000" pitchFamily="2" charset="2"/>
              <a:buChar char="v"/>
            </a:pPr>
            <a:r>
              <a:rPr lang="lt-LT" dirty="0" smtClean="0"/>
              <a:t>Technologijų olimpiadoje padėkos raštu apdovanota </a:t>
            </a:r>
            <a:r>
              <a:rPr lang="lt-LT" b="1" dirty="0" smtClean="0"/>
              <a:t>Viltė Klibaitė. </a:t>
            </a:r>
            <a:r>
              <a:rPr lang="lt-LT" dirty="0" smtClean="0"/>
              <a:t>Mokytoja Rūta </a:t>
            </a:r>
            <a:r>
              <a:rPr lang="lt-LT" dirty="0" err="1" smtClean="0"/>
              <a:t>Marčiulaitienė</a:t>
            </a:r>
            <a:r>
              <a:rPr lang="lt-LT" dirty="0" smtClean="0"/>
              <a:t>.</a:t>
            </a:r>
          </a:p>
          <a:p>
            <a:pPr>
              <a:buFont typeface="Wingdings" panose="05000000000000000000" pitchFamily="2" charset="2"/>
              <a:buChar char="v"/>
            </a:pPr>
            <a:r>
              <a:rPr lang="lt-LT" dirty="0" smtClean="0"/>
              <a:t>Ekonomikos olimpiadoje dalyvavo</a:t>
            </a:r>
            <a:r>
              <a:rPr lang="lt-LT" b="1" dirty="0" smtClean="0"/>
              <a:t> Ignas Abramavičius. </a:t>
            </a:r>
            <a:r>
              <a:rPr lang="lt-LT" dirty="0" smtClean="0"/>
              <a:t>Regiono etape </a:t>
            </a:r>
            <a:r>
              <a:rPr lang="lt-LT" b="1" dirty="0" smtClean="0"/>
              <a:t>Ignas</a:t>
            </a:r>
            <a:r>
              <a:rPr lang="lt-LT" dirty="0" smtClean="0"/>
              <a:t> užėmė II vietą. Mokytoja Živilė Myru.</a:t>
            </a:r>
            <a:endParaRPr lang="lt-LT" dirty="0"/>
          </a:p>
        </p:txBody>
      </p:sp>
    </p:spTree>
    <p:extLst>
      <p:ext uri="{BB962C8B-B14F-4D97-AF65-F5344CB8AC3E}">
        <p14:creationId xmlns:p14="http://schemas.microsoft.com/office/powerpoint/2010/main" val="35287807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2021 m. ŠALIES OLIMPIADOS IR KONKURSAI </a:t>
            </a:r>
            <a:endParaRPr lang="lt-LT" sz="3200" dirty="0"/>
          </a:p>
        </p:txBody>
      </p:sp>
      <p:sp>
        <p:nvSpPr>
          <p:cNvPr id="3" name="Turinio vietos rezervavimo ženklas 2"/>
          <p:cNvSpPr>
            <a:spLocks noGrp="1"/>
          </p:cNvSpPr>
          <p:nvPr>
            <p:ph sz="quarter" idx="1"/>
          </p:nvPr>
        </p:nvSpPr>
        <p:spPr>
          <a:xfrm>
            <a:off x="457200" y="1412776"/>
            <a:ext cx="7715200" cy="5061176"/>
          </a:xfrm>
        </p:spPr>
        <p:txBody>
          <a:bodyPr>
            <a:normAutofit lnSpcReduction="10000"/>
          </a:bodyPr>
          <a:lstStyle/>
          <a:p>
            <a:pPr>
              <a:buFont typeface="Wingdings" panose="05000000000000000000" pitchFamily="2" charset="2"/>
              <a:buChar char="v"/>
            </a:pPr>
            <a:r>
              <a:rPr lang="lt-LT" dirty="0" smtClean="0"/>
              <a:t>Chemijos olimpiadoje dalyvavo: </a:t>
            </a:r>
            <a:r>
              <a:rPr lang="lt-LT" b="1" dirty="0" smtClean="0"/>
              <a:t>Dovydas Kriaučiūnas, Gytis Lukoševičius, Ieva </a:t>
            </a:r>
            <a:r>
              <a:rPr lang="lt-LT" b="1" dirty="0" err="1" smtClean="0"/>
              <a:t>Gudaitytė</a:t>
            </a:r>
            <a:r>
              <a:rPr lang="lt-LT" b="1" dirty="0" smtClean="0"/>
              <a:t>, Gustas Mickus, Rokas </a:t>
            </a:r>
            <a:r>
              <a:rPr lang="lt-LT" b="1" dirty="0" err="1" smtClean="0"/>
              <a:t>Migauskas</a:t>
            </a:r>
            <a:r>
              <a:rPr lang="lt-LT" b="1" dirty="0" smtClean="0"/>
              <a:t>, Agnė </a:t>
            </a:r>
            <a:r>
              <a:rPr lang="lt-LT" b="1" dirty="0" err="1" smtClean="0"/>
              <a:t>Žitkauskaitė</a:t>
            </a:r>
            <a:r>
              <a:rPr lang="lt-LT" b="1" dirty="0" smtClean="0"/>
              <a:t>, Marius Danilevičius. </a:t>
            </a:r>
            <a:r>
              <a:rPr lang="lt-LT" dirty="0" smtClean="0"/>
              <a:t>Mokytoja Vilma </a:t>
            </a:r>
            <a:r>
              <a:rPr lang="lt-LT" dirty="0" err="1" smtClean="0"/>
              <a:t>Mikalainytė</a:t>
            </a:r>
            <a:r>
              <a:rPr lang="lt-LT" dirty="0" smtClean="0"/>
              <a:t>.</a:t>
            </a:r>
          </a:p>
          <a:p>
            <a:pPr>
              <a:buFont typeface="Wingdings" panose="05000000000000000000" pitchFamily="2" charset="2"/>
              <a:buChar char="v"/>
            </a:pPr>
            <a:r>
              <a:rPr lang="lt-LT" dirty="0" smtClean="0"/>
              <a:t>Matematikos olimpiadoje dalyvavo </a:t>
            </a:r>
            <a:r>
              <a:rPr lang="lt-LT" b="1" dirty="0" smtClean="0"/>
              <a:t>Agnė </a:t>
            </a:r>
            <a:r>
              <a:rPr lang="lt-LT" b="1" dirty="0" err="1" smtClean="0"/>
              <a:t>Žitkauskaitė</a:t>
            </a:r>
            <a:r>
              <a:rPr lang="lt-LT" b="1" dirty="0" smtClean="0"/>
              <a:t>. </a:t>
            </a:r>
            <a:r>
              <a:rPr lang="lt-LT" dirty="0" smtClean="0"/>
              <a:t>Mokytoja Eglė </a:t>
            </a:r>
            <a:r>
              <a:rPr lang="lt-LT" dirty="0" err="1" smtClean="0"/>
              <a:t>Danielienė</a:t>
            </a:r>
            <a:r>
              <a:rPr lang="lt-LT" dirty="0" smtClean="0"/>
              <a:t>.</a:t>
            </a:r>
          </a:p>
          <a:p>
            <a:pPr>
              <a:buFont typeface="Wingdings" panose="05000000000000000000" pitchFamily="2" charset="2"/>
              <a:buChar char="v"/>
            </a:pPr>
            <a:r>
              <a:rPr lang="lt-LT" dirty="0" smtClean="0"/>
              <a:t>Istorijos olimpiadoje dalyvavo:</a:t>
            </a:r>
            <a:r>
              <a:rPr lang="lt-LT" b="1" dirty="0"/>
              <a:t> Marius </a:t>
            </a:r>
            <a:r>
              <a:rPr lang="lt-LT" b="1" dirty="0" smtClean="0"/>
              <a:t>Danilevičius, Mykolas </a:t>
            </a:r>
            <a:r>
              <a:rPr lang="lt-LT" b="1" dirty="0" err="1" smtClean="0"/>
              <a:t>Kralikas</a:t>
            </a:r>
            <a:r>
              <a:rPr lang="lt-LT" b="1" dirty="0" smtClean="0"/>
              <a:t>, Evaldas Paltanavičius. </a:t>
            </a:r>
            <a:r>
              <a:rPr lang="lt-LT" dirty="0" smtClean="0"/>
              <a:t>Mokytojas Vidmantas Žebrauskas. </a:t>
            </a:r>
          </a:p>
          <a:p>
            <a:pPr>
              <a:buFont typeface="Wingdings" panose="05000000000000000000" pitchFamily="2" charset="2"/>
              <a:buChar char="v"/>
            </a:pPr>
            <a:r>
              <a:rPr lang="lt-LT" dirty="0" smtClean="0"/>
              <a:t>Anglų kalbos olimpiadoje dalyvavo </a:t>
            </a:r>
            <a:r>
              <a:rPr lang="lt-LT" dirty="0"/>
              <a:t> </a:t>
            </a:r>
            <a:r>
              <a:rPr lang="lt-LT" b="1" dirty="0"/>
              <a:t>Agnė </a:t>
            </a:r>
            <a:r>
              <a:rPr lang="lt-LT" b="1" dirty="0" err="1"/>
              <a:t>Žitkauskaitė</a:t>
            </a:r>
            <a:r>
              <a:rPr lang="lt-LT" b="1" dirty="0"/>
              <a:t>. </a:t>
            </a:r>
            <a:r>
              <a:rPr lang="lt-LT" dirty="0" smtClean="0"/>
              <a:t>Mokytoja Gintutė </a:t>
            </a:r>
            <a:r>
              <a:rPr lang="lt-LT" dirty="0" err="1" smtClean="0"/>
              <a:t>Galadauskienė</a:t>
            </a:r>
            <a:r>
              <a:rPr lang="lt-LT" dirty="0" smtClean="0"/>
              <a:t>.</a:t>
            </a:r>
            <a:endParaRPr lang="lt-LT" dirty="0"/>
          </a:p>
          <a:p>
            <a:pPr>
              <a:buFont typeface="Wingdings" panose="05000000000000000000" pitchFamily="2" charset="2"/>
              <a:buChar char="v"/>
            </a:pPr>
            <a:r>
              <a:rPr lang="lt-LT" dirty="0" smtClean="0"/>
              <a:t> </a:t>
            </a:r>
            <a:r>
              <a:rPr lang="lt-LT" dirty="0"/>
              <a:t>Anglų </a:t>
            </a:r>
            <a:r>
              <a:rPr lang="lt-LT" dirty="0" smtClean="0"/>
              <a:t>kalbos konkurse </a:t>
            </a:r>
            <a:r>
              <a:rPr lang="lt-LT" dirty="0"/>
              <a:t>dalyvavo  </a:t>
            </a:r>
            <a:r>
              <a:rPr lang="lt-LT" b="1" dirty="0" smtClean="0"/>
              <a:t>Akvilė Aleksaitė. </a:t>
            </a:r>
            <a:r>
              <a:rPr lang="lt-LT" dirty="0"/>
              <a:t>Mokytoja </a:t>
            </a:r>
            <a:r>
              <a:rPr lang="lt-LT" dirty="0" smtClean="0"/>
              <a:t>Aušra </a:t>
            </a:r>
            <a:r>
              <a:rPr lang="lt-LT" dirty="0" err="1" smtClean="0"/>
              <a:t>Kapsevičienė</a:t>
            </a:r>
            <a:r>
              <a:rPr lang="lt-LT" dirty="0" smtClean="0"/>
              <a:t>.</a:t>
            </a:r>
            <a:endParaRPr lang="lt-LT" dirty="0"/>
          </a:p>
          <a:p>
            <a:pPr>
              <a:buFont typeface="Wingdings" panose="05000000000000000000" pitchFamily="2" charset="2"/>
              <a:buChar char="v"/>
            </a:pPr>
            <a:endParaRPr lang="lt-LT" dirty="0"/>
          </a:p>
        </p:txBody>
      </p:sp>
    </p:spTree>
    <p:extLst>
      <p:ext uri="{BB962C8B-B14F-4D97-AF65-F5344CB8AC3E}">
        <p14:creationId xmlns:p14="http://schemas.microsoft.com/office/powerpoint/2010/main" val="15876574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2021 m. ŠALIES OLIMPIADOS IR KONKURSAI </a:t>
            </a:r>
            <a:endParaRPr lang="lt-LT" sz="3200" dirty="0"/>
          </a:p>
        </p:txBody>
      </p:sp>
      <p:sp>
        <p:nvSpPr>
          <p:cNvPr id="3" name="Turinio vietos rezervavimo ženklas 2"/>
          <p:cNvSpPr>
            <a:spLocks noGrp="1"/>
          </p:cNvSpPr>
          <p:nvPr>
            <p:ph sz="quarter" idx="1"/>
          </p:nvPr>
        </p:nvSpPr>
        <p:spPr>
          <a:xfrm>
            <a:off x="457200" y="1600200"/>
            <a:ext cx="7715200" cy="4873752"/>
          </a:xfrm>
        </p:spPr>
        <p:txBody>
          <a:bodyPr/>
          <a:lstStyle/>
          <a:p>
            <a:pPr>
              <a:buFont typeface="Wingdings" panose="05000000000000000000" pitchFamily="2" charset="2"/>
              <a:buChar char="v"/>
            </a:pPr>
            <a:r>
              <a:rPr lang="lt-LT" dirty="0" smtClean="0"/>
              <a:t>Respublikiniame vieno kūrinio konkurse „Maža tauta su dideliu žodynu“ dalyvavo: </a:t>
            </a:r>
            <a:r>
              <a:rPr lang="lt-LT" b="1" dirty="0" smtClean="0"/>
              <a:t>Ugnė </a:t>
            </a:r>
            <a:r>
              <a:rPr lang="lt-LT" b="1" dirty="0" err="1" smtClean="0"/>
              <a:t>Antanaitytė</a:t>
            </a:r>
            <a:r>
              <a:rPr lang="lt-LT" b="1" dirty="0" smtClean="0"/>
              <a:t>, Giedrius Botyrius, Agnė </a:t>
            </a:r>
            <a:r>
              <a:rPr lang="lt-LT" b="1" dirty="0" err="1" smtClean="0"/>
              <a:t>Žitkauskaitė</a:t>
            </a:r>
            <a:r>
              <a:rPr lang="lt-LT" b="1" dirty="0" smtClean="0"/>
              <a:t>. </a:t>
            </a:r>
            <a:r>
              <a:rPr lang="lt-LT" dirty="0" smtClean="0"/>
              <a:t>Mokytoja Violeta Žebrauskienė. </a:t>
            </a:r>
            <a:r>
              <a:rPr lang="lt-LT" b="1" dirty="0" smtClean="0"/>
              <a:t>Agnė ir Giedrius </a:t>
            </a:r>
            <a:r>
              <a:rPr lang="lt-LT" dirty="0" smtClean="0"/>
              <a:t>tapo </a:t>
            </a:r>
            <a:r>
              <a:rPr lang="lt-LT" dirty="0" err="1" smtClean="0"/>
              <a:t>lauretais</a:t>
            </a:r>
            <a:r>
              <a:rPr lang="lt-LT" dirty="0" smtClean="0"/>
              <a:t>, </a:t>
            </a:r>
            <a:r>
              <a:rPr lang="lt-LT" b="1" dirty="0" smtClean="0"/>
              <a:t>Ugnė</a:t>
            </a:r>
            <a:r>
              <a:rPr lang="lt-LT" dirty="0" smtClean="0"/>
              <a:t> – diplomante.</a:t>
            </a:r>
          </a:p>
          <a:p>
            <a:pPr>
              <a:buFont typeface="Wingdings" panose="05000000000000000000" pitchFamily="2" charset="2"/>
              <a:buChar char="v"/>
            </a:pPr>
            <a:r>
              <a:rPr lang="lt-LT" dirty="0" smtClean="0"/>
              <a:t>Iš viso šalies olimpiadose ir konkursuose dalyvavo: 30 mokinių. </a:t>
            </a:r>
          </a:p>
          <a:p>
            <a:pPr>
              <a:buFont typeface="Wingdings" panose="05000000000000000000" pitchFamily="2" charset="2"/>
              <a:buChar char="v"/>
            </a:pPr>
            <a:r>
              <a:rPr lang="lt-LT" dirty="0" smtClean="0"/>
              <a:t>Šalies olimpiadų ir konkursų nugalėtojus, jų mokytojus birželio 2 d. Marijampolės savivaldybės meras Povilas </a:t>
            </a:r>
            <a:r>
              <a:rPr lang="lt-LT" dirty="0" err="1" smtClean="0"/>
              <a:t>Isoda</a:t>
            </a:r>
            <a:r>
              <a:rPr lang="lt-LT" dirty="0" smtClean="0"/>
              <a:t> apdovanojo padėkos raštais.  </a:t>
            </a:r>
          </a:p>
          <a:p>
            <a:pPr>
              <a:buFont typeface="Wingdings" panose="05000000000000000000" pitchFamily="2" charset="2"/>
              <a:buChar char="v"/>
            </a:pPr>
            <a:endParaRPr lang="lt-LT" dirty="0"/>
          </a:p>
        </p:txBody>
      </p:sp>
    </p:spTree>
    <p:extLst>
      <p:ext uri="{BB962C8B-B14F-4D97-AF65-F5344CB8AC3E}">
        <p14:creationId xmlns:p14="http://schemas.microsoft.com/office/powerpoint/2010/main" val="23553690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Svarbesni praėjusių mokslo metų įvykiai gimnazijoje</a:t>
            </a:r>
            <a:endParaRPr lang="lt-LT" sz="3200" dirty="0"/>
          </a:p>
        </p:txBody>
      </p:sp>
      <p:sp>
        <p:nvSpPr>
          <p:cNvPr id="3" name="Turinio vietos rezervavimo ženklas 2"/>
          <p:cNvSpPr>
            <a:spLocks noGrp="1"/>
          </p:cNvSpPr>
          <p:nvPr>
            <p:ph sz="quarter" idx="1"/>
          </p:nvPr>
        </p:nvSpPr>
        <p:spPr/>
        <p:txBody>
          <a:bodyPr>
            <a:normAutofit lnSpcReduction="10000"/>
          </a:bodyPr>
          <a:lstStyle/>
          <a:p>
            <a:pPr algn="just">
              <a:buFont typeface="Wingdings" panose="05000000000000000000" pitchFamily="2" charset="2"/>
              <a:buChar char="v"/>
            </a:pPr>
            <a:r>
              <a:rPr lang="lt-LT" dirty="0" smtClean="0"/>
              <a:t>2021 m. pavasarį vykdyto audito metu mokykla dokumentais patvirtino, kad laikosi </a:t>
            </a:r>
            <a:r>
              <a:rPr lang="lt-LT" dirty="0" err="1" smtClean="0"/>
              <a:t>Olweus</a:t>
            </a:r>
            <a:r>
              <a:rPr lang="lt-LT" dirty="0" smtClean="0"/>
              <a:t> programos standarto reikalavimų ir yra pripažįstama </a:t>
            </a:r>
            <a:r>
              <a:rPr lang="lt-LT" b="1" dirty="0" smtClean="0"/>
              <a:t>OLWEUS</a:t>
            </a:r>
            <a:r>
              <a:rPr lang="lt-LT" dirty="0" smtClean="0"/>
              <a:t> mokykla 2021-2022 ir 2022-2023 mokslo metams.</a:t>
            </a:r>
          </a:p>
          <a:p>
            <a:pPr algn="just">
              <a:buFont typeface="Wingdings" panose="05000000000000000000" pitchFamily="2" charset="2"/>
              <a:buChar char="v"/>
            </a:pPr>
            <a:r>
              <a:rPr lang="lt-LT" dirty="0" smtClean="0"/>
              <a:t>2021 m. birželio 29-30 d. gimnazija dalyvavo projekte „Sūduvos signatarų žiedu“. Projektas skirtas Sūduvos signatarams</a:t>
            </a:r>
            <a:r>
              <a:rPr lang="lt-LT" dirty="0"/>
              <a:t>:</a:t>
            </a:r>
            <a:r>
              <a:rPr lang="lt-LT" dirty="0" smtClean="0"/>
              <a:t> J. Basanavičiaus 170-osioms, S. Banaičio, P. Dovydaičio, J. Staugaičio ir J. </a:t>
            </a:r>
            <a:r>
              <a:rPr lang="lt-LT" dirty="0" err="1" smtClean="0"/>
              <a:t>Vailokaičio</a:t>
            </a:r>
            <a:r>
              <a:rPr lang="lt-LT" dirty="0" smtClean="0"/>
              <a:t> 135-osioms, P. Klimo 130-osioms gimimo metinėms.</a:t>
            </a:r>
          </a:p>
          <a:p>
            <a:pPr algn="just">
              <a:buFont typeface="Wingdings" panose="05000000000000000000" pitchFamily="2" charset="2"/>
              <a:buChar char="v"/>
            </a:pPr>
            <a:r>
              <a:rPr lang="lt-LT" dirty="0" smtClean="0"/>
              <a:t>Gimnazijoje 2020 m. baigtas vykdyti projektas „Ugdymo kokybės gerinimas“.</a:t>
            </a:r>
          </a:p>
        </p:txBody>
      </p:sp>
    </p:spTree>
    <p:extLst>
      <p:ext uri="{BB962C8B-B14F-4D97-AF65-F5344CB8AC3E}">
        <p14:creationId xmlns:p14="http://schemas.microsoft.com/office/powerpoint/2010/main" val="36516854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sz="quarter" idx="1"/>
          </p:nvPr>
        </p:nvSpPr>
        <p:spPr/>
        <p:txBody>
          <a:bodyPr/>
          <a:lstStyle/>
          <a:p>
            <a:pPr marL="0" indent="0" algn="ctr">
              <a:buNone/>
            </a:pPr>
            <a:endParaRPr lang="lt-LT" dirty="0" smtClean="0"/>
          </a:p>
          <a:p>
            <a:pPr marL="0" indent="0" algn="ctr">
              <a:buNone/>
            </a:pPr>
            <a:endParaRPr lang="lt-LT" dirty="0"/>
          </a:p>
          <a:p>
            <a:pPr marL="0" indent="0" algn="ctr">
              <a:buNone/>
            </a:pPr>
            <a:r>
              <a:rPr lang="lt-LT" sz="4000" b="1" dirty="0" smtClean="0"/>
              <a:t>DĖKOJU UŽ DĖMESĮ</a:t>
            </a:r>
            <a:endParaRPr lang="lt-LT" sz="4000" b="1" dirty="0"/>
          </a:p>
        </p:txBody>
      </p:sp>
    </p:spTree>
    <p:extLst>
      <p:ext uri="{BB962C8B-B14F-4D97-AF65-F5344CB8AC3E}">
        <p14:creationId xmlns:p14="http://schemas.microsoft.com/office/powerpoint/2010/main" val="408095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ŠMSM pagrindinės 2021-2022 </a:t>
            </a:r>
            <a:r>
              <a:rPr lang="lt-LT" altLang="lt-LT" sz="3200" b="1" dirty="0" err="1"/>
              <a:t>m.m</a:t>
            </a:r>
            <a:r>
              <a:rPr lang="lt-LT" altLang="lt-LT" sz="3200" b="1" dirty="0"/>
              <a:t>. pokyčių kryptys </a:t>
            </a:r>
            <a:endParaRPr lang="lt-LT" sz="3200" dirty="0"/>
          </a:p>
        </p:txBody>
      </p:sp>
      <p:sp>
        <p:nvSpPr>
          <p:cNvPr id="3" name="Turinio vietos rezervavimo ženklas 2"/>
          <p:cNvSpPr>
            <a:spLocks noGrp="1"/>
          </p:cNvSpPr>
          <p:nvPr>
            <p:ph sz="quarter" idx="1"/>
          </p:nvPr>
        </p:nvSpPr>
        <p:spPr/>
        <p:txBody>
          <a:bodyPr/>
          <a:lstStyle/>
          <a:p>
            <a:pPr marL="0" indent="0" algn="just">
              <a:buNone/>
            </a:pPr>
            <a:r>
              <a:rPr lang="lt-LT" dirty="0" smtClean="0"/>
              <a:t>     Įgyvendinant </a:t>
            </a:r>
            <a:r>
              <a:rPr lang="lt-LT" dirty="0"/>
              <a:t>Sporto įstatymo nuostatas dėl didesnio mokinių fizinio aktyvumo ir palaipsninio fizinio ugdymo pamokų skaičiaus didinimo iki 3 </a:t>
            </a:r>
            <a:r>
              <a:rPr lang="lt-LT" dirty="0" smtClean="0"/>
              <a:t>val. nuo šių </a:t>
            </a:r>
            <a:r>
              <a:rPr lang="lt-LT" dirty="0"/>
              <a:t>mokslo metų viena pamoka padidintas pamokų skaičius fiziniam ugdymui 8 klasėje</a:t>
            </a:r>
            <a:r>
              <a:rPr lang="lt-LT" dirty="0" smtClean="0"/>
              <a:t>. Kitais mokslo metais I klasių gimnazistai taip pat turės 3 fizinio ugdymo pamokas.</a:t>
            </a:r>
          </a:p>
          <a:p>
            <a:pPr marL="0" indent="0" algn="just">
              <a:buNone/>
            </a:pPr>
            <a:r>
              <a:rPr lang="lt-LT" dirty="0" smtClean="0"/>
              <a:t>      Kita </a:t>
            </a:r>
            <a:r>
              <a:rPr lang="lt-LT" dirty="0"/>
              <a:t>naujovė – mokiniams, kurie mokyklai atstovauja sporto varžybose, olimpiadose savaitgaliais, bus galima suteikti laisvą dieną, pavyzdžiui, prieš olimpiados dieną. Laisvų dienų suteikimo tvarką nusistatys mokykla. </a:t>
            </a:r>
            <a:r>
              <a:rPr lang="lt-LT" dirty="0" smtClean="0"/>
              <a:t> </a:t>
            </a:r>
            <a:endParaRPr lang="lt-LT" dirty="0"/>
          </a:p>
        </p:txBody>
      </p:sp>
    </p:spTree>
    <p:extLst>
      <p:ext uri="{BB962C8B-B14F-4D97-AF65-F5344CB8AC3E}">
        <p14:creationId xmlns:p14="http://schemas.microsoft.com/office/powerpoint/2010/main" val="3798485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ŠMSM pagrindinės 2021-2022 </a:t>
            </a:r>
            <a:r>
              <a:rPr lang="lt-LT" altLang="lt-LT" sz="3200" b="1" dirty="0" err="1"/>
              <a:t>m.m</a:t>
            </a:r>
            <a:r>
              <a:rPr lang="lt-LT" altLang="lt-LT" sz="3200" b="1" dirty="0"/>
              <a:t>. pokyčių kryptys </a:t>
            </a:r>
            <a:endParaRPr lang="lt-LT" sz="3200" dirty="0"/>
          </a:p>
        </p:txBody>
      </p:sp>
      <p:sp>
        <p:nvSpPr>
          <p:cNvPr id="3" name="Turinio vietos rezervavimo ženklas 2"/>
          <p:cNvSpPr>
            <a:spLocks noGrp="1"/>
          </p:cNvSpPr>
          <p:nvPr>
            <p:ph sz="quarter" idx="1"/>
          </p:nvPr>
        </p:nvSpPr>
        <p:spPr/>
        <p:txBody>
          <a:bodyPr/>
          <a:lstStyle/>
          <a:p>
            <a:pPr marL="0" indent="0">
              <a:buNone/>
            </a:pPr>
            <a:r>
              <a:rPr lang="lt-LT" dirty="0" smtClean="0"/>
              <a:t>   Didelis dėmesys kreipiamas į mokinių mokymosi praradimų kompensavimą. Išskiriami šie akcentai:</a:t>
            </a:r>
          </a:p>
          <a:p>
            <a:pPr>
              <a:buFont typeface="Wingdings" panose="05000000000000000000" pitchFamily="2" charset="2"/>
              <a:buChar char="v"/>
            </a:pPr>
            <a:r>
              <a:rPr lang="lt-LT" dirty="0" smtClean="0"/>
              <a:t>Mokomųjų dalykų konsultacijos.</a:t>
            </a:r>
          </a:p>
          <a:p>
            <a:pPr>
              <a:buFont typeface="Wingdings" panose="05000000000000000000" pitchFamily="2" charset="2"/>
              <a:buChar char="v"/>
            </a:pPr>
            <a:r>
              <a:rPr lang="lt-LT" dirty="0" smtClean="0"/>
              <a:t>Dalyvavimas geros savijautos programoje.</a:t>
            </a:r>
          </a:p>
          <a:p>
            <a:pPr>
              <a:buFont typeface="Wingdings" panose="05000000000000000000" pitchFamily="2" charset="2"/>
              <a:buChar char="v"/>
            </a:pPr>
            <a:r>
              <a:rPr lang="lt-LT" dirty="0" smtClean="0"/>
              <a:t>Mokytojų rūpinimasis savo emocine sveikata.</a:t>
            </a:r>
          </a:p>
          <a:p>
            <a:pPr>
              <a:buFont typeface="Wingdings" panose="05000000000000000000" pitchFamily="2" charset="2"/>
              <a:buChar char="v"/>
            </a:pPr>
            <a:r>
              <a:rPr lang="lt-LT" dirty="0" smtClean="0"/>
              <a:t>Pagalba abiturientams.</a:t>
            </a:r>
          </a:p>
          <a:p>
            <a:pPr>
              <a:buFont typeface="Wingdings" panose="05000000000000000000" pitchFamily="2" charset="2"/>
              <a:buChar char="v"/>
            </a:pPr>
            <a:r>
              <a:rPr lang="lt-LT" dirty="0" smtClean="0"/>
              <a:t>Vaiko gerovės komisijos veikla ir savalaikės pagalbos teikimas.</a:t>
            </a:r>
          </a:p>
          <a:p>
            <a:pPr>
              <a:buFont typeface="Wingdings" panose="05000000000000000000" pitchFamily="2" charset="2"/>
              <a:buChar char="v"/>
            </a:pPr>
            <a:r>
              <a:rPr lang="lt-LT" dirty="0" smtClean="0"/>
              <a:t>Vaizdo medžiagos nagrinėjimas ir pritaikymas. Pasinaudojant NŠA sukaupta informacija.</a:t>
            </a:r>
            <a:endParaRPr lang="lt-LT" dirty="0"/>
          </a:p>
        </p:txBody>
      </p:sp>
    </p:spTree>
    <p:extLst>
      <p:ext uri="{BB962C8B-B14F-4D97-AF65-F5344CB8AC3E}">
        <p14:creationId xmlns:p14="http://schemas.microsoft.com/office/powerpoint/2010/main" val="1624328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altLang="lt-LT" sz="3200" b="1" dirty="0"/>
              <a:t>Savivaldybės švietimo veiklos prioritetai </a:t>
            </a:r>
            <a:r>
              <a:rPr lang="lt-LT" altLang="lt-LT" sz="3200" b="1" dirty="0" smtClean="0"/>
              <a:t>2021-2022 </a:t>
            </a:r>
            <a:r>
              <a:rPr lang="lt-LT" altLang="lt-LT" sz="3200" b="1" dirty="0" err="1"/>
              <a:t>m.m</a:t>
            </a:r>
            <a:r>
              <a:rPr lang="lt-LT" altLang="lt-LT" sz="3200" b="1" dirty="0"/>
              <a:t>.</a:t>
            </a:r>
            <a:endParaRPr lang="lt-LT" sz="3200" dirty="0"/>
          </a:p>
        </p:txBody>
      </p:sp>
      <p:sp>
        <p:nvSpPr>
          <p:cNvPr id="3" name="Turinio vietos rezervavimo ženklas 2"/>
          <p:cNvSpPr>
            <a:spLocks noGrp="1"/>
          </p:cNvSpPr>
          <p:nvPr>
            <p:ph sz="quarter" idx="1"/>
          </p:nvPr>
        </p:nvSpPr>
        <p:spPr/>
        <p:txBody>
          <a:bodyPr/>
          <a:lstStyle/>
          <a:p>
            <a:pPr marL="0" indent="0">
              <a:buNone/>
            </a:pPr>
            <a:endParaRPr lang="lt-LT" dirty="0" smtClean="0"/>
          </a:p>
          <a:p>
            <a:pPr>
              <a:buFont typeface="Wingdings" panose="05000000000000000000" pitchFamily="2" charset="2"/>
              <a:buChar char="v"/>
            </a:pPr>
            <a:r>
              <a:rPr lang="lt-LT" sz="2800" dirty="0"/>
              <a:t>Orientacija į skirtingus mokinių poreikius, dėmesys kiekvienam </a:t>
            </a:r>
            <a:r>
              <a:rPr lang="lt-LT" sz="2800" dirty="0" smtClean="0"/>
              <a:t>mokiniui.</a:t>
            </a:r>
          </a:p>
          <a:p>
            <a:pPr>
              <a:buFont typeface="Wingdings" panose="05000000000000000000" pitchFamily="2" charset="2"/>
              <a:buChar char="v"/>
            </a:pPr>
            <a:r>
              <a:rPr lang="lt-LT" sz="2800" b="1" dirty="0" smtClean="0"/>
              <a:t>Mokinių </a:t>
            </a:r>
            <a:r>
              <a:rPr lang="lt-LT" sz="2800" b="1" dirty="0"/>
              <a:t>saugumas ir savijauta mokykloje</a:t>
            </a:r>
            <a:r>
              <a:rPr lang="lt-LT" sz="2800" dirty="0"/>
              <a:t>.</a:t>
            </a:r>
          </a:p>
          <a:p>
            <a:pPr>
              <a:buFont typeface="Wingdings" panose="05000000000000000000" pitchFamily="2" charset="2"/>
              <a:buChar char="v"/>
            </a:pPr>
            <a:endParaRPr lang="lt-LT" dirty="0"/>
          </a:p>
        </p:txBody>
      </p:sp>
    </p:spTree>
    <p:extLst>
      <p:ext uri="{BB962C8B-B14F-4D97-AF65-F5344CB8AC3E}">
        <p14:creationId xmlns:p14="http://schemas.microsoft.com/office/powerpoint/2010/main" val="3970933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sz="3200" b="1" dirty="0">
                <a:latin typeface="Times New Roman" pitchFamily="18" charset="0"/>
                <a:cs typeface="Times New Roman" pitchFamily="18" charset="0"/>
              </a:rPr>
              <a:t>Pagrindinis dėmesys</a:t>
            </a:r>
            <a:r>
              <a:rPr lang="lt-LT" altLang="lt-LT" sz="3200" b="1" dirty="0"/>
              <a:t/>
            </a:r>
            <a:br>
              <a:rPr lang="lt-LT" altLang="lt-LT" sz="3200" b="1" dirty="0"/>
            </a:br>
            <a:r>
              <a:rPr lang="lt-LT" altLang="lt-LT" sz="3200" b="1" dirty="0"/>
              <a:t> </a:t>
            </a:r>
            <a:r>
              <a:rPr lang="lt-LT" altLang="lt-LT" sz="3200" b="1" dirty="0" smtClean="0"/>
              <a:t>2021-2022 </a:t>
            </a:r>
            <a:r>
              <a:rPr lang="lt-LT" altLang="lt-LT" sz="3200" b="1" dirty="0"/>
              <a:t>m. m. </a:t>
            </a:r>
            <a:endParaRPr lang="lt-LT" sz="3200" dirty="0"/>
          </a:p>
        </p:txBody>
      </p:sp>
      <p:sp>
        <p:nvSpPr>
          <p:cNvPr id="3" name="Turinio vietos rezervavimo ženklas 2"/>
          <p:cNvSpPr>
            <a:spLocks noGrp="1"/>
          </p:cNvSpPr>
          <p:nvPr>
            <p:ph sz="quarter" idx="1"/>
          </p:nvPr>
        </p:nvSpPr>
        <p:spPr/>
        <p:txBody>
          <a:bodyPr>
            <a:normAutofit fontScale="92500" lnSpcReduction="10000"/>
          </a:bodyPr>
          <a:lstStyle/>
          <a:p>
            <a:pPr algn="just">
              <a:buFont typeface="Wingdings" panose="05000000000000000000" pitchFamily="2" charset="2"/>
              <a:buChar char="v"/>
            </a:pPr>
            <a:r>
              <a:rPr lang="lt-LT" dirty="0"/>
              <a:t>Gimnazijoje </a:t>
            </a:r>
            <a:r>
              <a:rPr lang="lt-LT" b="1" dirty="0"/>
              <a:t>privaloma maksimaliai </a:t>
            </a:r>
            <a:r>
              <a:rPr lang="lt-LT" dirty="0"/>
              <a:t>laikytis numatytų saugos </a:t>
            </a:r>
            <a:r>
              <a:rPr lang="lt-LT" dirty="0" smtClean="0"/>
              <a:t>priemonių: patalpose dėvėti kaukes, dezinfekuoti rankas ir daiktų paviršius, vėdinti patalpas,  laikytis </a:t>
            </a:r>
            <a:r>
              <a:rPr lang="lt-LT" dirty="0"/>
              <a:t>saugaus </a:t>
            </a:r>
            <a:r>
              <a:rPr lang="lt-LT" dirty="0" smtClean="0"/>
              <a:t>atstumo.</a:t>
            </a:r>
          </a:p>
          <a:p>
            <a:pPr algn="just">
              <a:buFont typeface="Wingdings" panose="05000000000000000000" pitchFamily="2" charset="2"/>
              <a:buChar char="v"/>
            </a:pPr>
            <a:r>
              <a:rPr lang="lt-LT" dirty="0" smtClean="0"/>
              <a:t>Šiais </a:t>
            </a:r>
            <a:r>
              <a:rPr lang="lt-LT" dirty="0"/>
              <a:t>mokslo </a:t>
            </a:r>
            <a:r>
              <a:rPr lang="lt-LT" dirty="0" smtClean="0"/>
              <a:t>metais visos </a:t>
            </a:r>
            <a:r>
              <a:rPr lang="lt-LT" dirty="0"/>
              <a:t>gimnazijos mokinių </a:t>
            </a:r>
            <a:r>
              <a:rPr lang="lt-LT" dirty="0" smtClean="0"/>
              <a:t>klasės mokysis </a:t>
            </a:r>
            <a:r>
              <a:rPr lang="lt-LT" b="1" dirty="0" smtClean="0"/>
              <a:t>specializuotuose</a:t>
            </a:r>
            <a:r>
              <a:rPr lang="lt-LT" dirty="0" smtClean="0"/>
              <a:t> </a:t>
            </a:r>
            <a:r>
              <a:rPr lang="lt-LT" dirty="0"/>
              <a:t>dalykų </a:t>
            </a:r>
            <a:r>
              <a:rPr lang="lt-LT" dirty="0" smtClean="0"/>
              <a:t>kabinetuose.</a:t>
            </a:r>
          </a:p>
          <a:p>
            <a:pPr algn="just">
              <a:buFont typeface="Wingdings" panose="05000000000000000000" pitchFamily="2" charset="2"/>
              <a:buChar char="v"/>
            </a:pPr>
            <a:r>
              <a:rPr lang="lt-LT" dirty="0" smtClean="0"/>
              <a:t>Gimnazijoje </a:t>
            </a:r>
            <a:r>
              <a:rPr lang="lt-LT" dirty="0"/>
              <a:t>parengtos mokinių judėjimo </a:t>
            </a:r>
            <a:r>
              <a:rPr lang="lt-LT" dirty="0" smtClean="0"/>
              <a:t>kryptys. Atskirti mokinių srautai.</a:t>
            </a:r>
          </a:p>
          <a:p>
            <a:pPr algn="just">
              <a:buFont typeface="Wingdings" panose="05000000000000000000" pitchFamily="2" charset="2"/>
              <a:buChar char="v"/>
            </a:pPr>
            <a:r>
              <a:rPr lang="lt-LT" dirty="0" smtClean="0"/>
              <a:t>Pietų </a:t>
            </a:r>
            <a:r>
              <a:rPr lang="lt-LT" dirty="0"/>
              <a:t>pertraukoms skirtas ilgesnis laikas (trys pertraukos po 25 min.), kad mokiniai ne tik pavalgytų, bet galėtų pasivaikščioti lauke, </a:t>
            </a:r>
            <a:r>
              <a:rPr lang="lt-LT" dirty="0" smtClean="0"/>
              <a:t>pailsėti.</a:t>
            </a:r>
          </a:p>
          <a:p>
            <a:pPr algn="just">
              <a:buFont typeface="Wingdings" panose="05000000000000000000" pitchFamily="2" charset="2"/>
              <a:buChar char="v"/>
            </a:pPr>
            <a:r>
              <a:rPr lang="lt-LT" dirty="0" smtClean="0"/>
              <a:t>Įvairių </a:t>
            </a:r>
            <a:r>
              <a:rPr lang="lt-LT" dirty="0"/>
              <a:t>dalykų pamokas, galima organizuoti gimnazijos kieme, jeigu leidžia dalyko turinio ypatumai ir oro temperatūros sąlygos. </a:t>
            </a:r>
          </a:p>
          <a:p>
            <a:pPr>
              <a:buFont typeface="Wingdings" panose="05000000000000000000" pitchFamily="2" charset="2"/>
              <a:buChar char="v"/>
            </a:pPr>
            <a:endParaRPr lang="lt-LT" dirty="0"/>
          </a:p>
        </p:txBody>
      </p:sp>
    </p:spTree>
    <p:extLst>
      <p:ext uri="{BB962C8B-B14F-4D97-AF65-F5344CB8AC3E}">
        <p14:creationId xmlns:p14="http://schemas.microsoft.com/office/powerpoint/2010/main" val="3139065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šdailintas">
  <a:themeElements>
    <a:clrScheme name="Išdailintas">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Išdailintas">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šdailintas">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1193</TotalTime>
  <Words>4586</Words>
  <Application>Microsoft Office PowerPoint</Application>
  <PresentationFormat>Demonstracija ekrane (4:3)</PresentationFormat>
  <Paragraphs>412</Paragraphs>
  <Slides>59</Slides>
  <Notes>1</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59</vt:i4>
      </vt:variant>
    </vt:vector>
  </HeadingPairs>
  <TitlesOfParts>
    <vt:vector size="66" baseType="lpstr">
      <vt:lpstr>Calibri</vt:lpstr>
      <vt:lpstr>Century Schoolbook</vt:lpstr>
      <vt:lpstr>Symbol</vt:lpstr>
      <vt:lpstr>Times New Roman</vt:lpstr>
      <vt:lpstr>Wingdings</vt:lpstr>
      <vt:lpstr>Wingdings 2</vt:lpstr>
      <vt:lpstr>Išdailintas</vt:lpstr>
      <vt:lpstr>Švietimo naujovės  2021-2022 m. m.      Gimnazijos 2020-2021 m. m. veiklos apžvalga </vt:lpstr>
      <vt:lpstr>ŠMSM pagrindinės 2021-2022 m.m. pokyčių kryptys </vt:lpstr>
      <vt:lpstr>ŠMSM pagrindinės 2021-2022 m.m. pokyčių kryptys </vt:lpstr>
      <vt:lpstr>ŠMSM pagrindinės 2021-2022 m.m. pokyčių kryptys </vt:lpstr>
      <vt:lpstr>ŠMSM pagrindinės 2021-2022 m.m. pokyčių kryptys </vt:lpstr>
      <vt:lpstr>ŠMSM pagrindinės 2021-2022 m.m. pokyčių kryptys </vt:lpstr>
      <vt:lpstr>ŠMSM pagrindinės 2021-2022 m.m. pokyčių kryptys </vt:lpstr>
      <vt:lpstr>Savivaldybės švietimo veiklos prioritetai 2021-2022 m.m.</vt:lpstr>
      <vt:lpstr>Pagrindinis dėmesys  2021-2022 m. m. </vt:lpstr>
      <vt:lpstr>Pagrindinis dėmesys  2021-2022 m. m. </vt:lpstr>
      <vt:lpstr>Pagrindinis dėmesys  2021-2022 m. m. </vt:lpstr>
      <vt:lpstr>Pagrindinis dėmesys  2021-2022 m. m. </vt:lpstr>
      <vt:lpstr>Gimnazijos mokinių skaičiaus kitimas</vt:lpstr>
      <vt:lpstr>2021 metų gimnazijos abiturientai   154-oji laida</vt:lpstr>
      <vt:lpstr>2021 m. brandos egzaminų pasirinkimai</vt:lpstr>
      <vt:lpstr>2021 m. brandos egzaminų pasirinkimai</vt:lpstr>
      <vt:lpstr>2021 m. brandos egzaminų pasirinkimai</vt:lpstr>
      <vt:lpstr>Abiturientų gavusių aukščiausius VBE įvertinimus skaičius ir (procentas).  Gautų šimtukų skaičius</vt:lpstr>
      <vt:lpstr>Abiturientai gavę du ir daugiau šimtukų</vt:lpstr>
      <vt:lpstr>Abiturientai gavę du ir daugiau šimtukų</vt:lpstr>
      <vt:lpstr>Geriausi 2021 m. abiturientų valstybinių egzaminų pasiekimai </vt:lpstr>
      <vt:lpstr>Geriausi 2021 m. abiturientų valstybinių egzaminų pasiekimai </vt:lpstr>
      <vt:lpstr>Geriausi 2021 m. abiturientų valstybinių egzaminų pasiekimai</vt:lpstr>
      <vt:lpstr>Geriausių abiturientų mokytojai</vt:lpstr>
      <vt:lpstr>Geriausių abiturientų mokytojai</vt:lpstr>
      <vt:lpstr>2021 m. egzaminų įvertinimai „86” ir daugiau</vt:lpstr>
      <vt:lpstr>Egzaminų įvertinimai „86” ir daugiau</vt:lpstr>
      <vt:lpstr>Brandos atestatai su pagyrimu</vt:lpstr>
      <vt:lpstr>NŠA 2021m. VBE rezultatų tendencija</vt:lpstr>
      <vt:lpstr>NŠA 2021m. VBE rezultatų tendencija</vt:lpstr>
      <vt:lpstr>2021 m. VBE neišlaikė:</vt:lpstr>
      <vt:lpstr>2021 m. VBE neišlaikė:</vt:lpstr>
      <vt:lpstr>2021 m. VBE neišlaikė:</vt:lpstr>
      <vt:lpstr>2021 m. vbe apeliacijos</vt:lpstr>
      <vt:lpstr>NŠA 2021 m. egzaminus apibendrina taip:</vt:lpstr>
      <vt:lpstr>NŠA 2021 m. egzaminus apibendrina taip:</vt:lpstr>
      <vt:lpstr>NŠA 2021 m. egzaminus apibendrina taip:</vt:lpstr>
      <vt:lpstr>NŠA 2021 m. egzaminus apibendrina taip:</vt:lpstr>
      <vt:lpstr>NŠA 2021 m. egzaminus apibendrina taip:</vt:lpstr>
      <vt:lpstr>NŠA 2021 m. egzaminus apibendrina taip:</vt:lpstr>
      <vt:lpstr>Tolesnė 2021 m. abiturientų veikla</vt:lpstr>
      <vt:lpstr>Tolesnė 2021 m. abiturientų veikla</vt:lpstr>
      <vt:lpstr>2021 m. PUPP REZULTATAI</vt:lpstr>
      <vt:lpstr>2021 m. PUPP REZULTATAI</vt:lpstr>
      <vt:lpstr>2021 m. PUPP REZULTATAI</vt:lpstr>
      <vt:lpstr>2021 m. PUPP REZULTATAI</vt:lpstr>
      <vt:lpstr>2021 m. PUPP REZULTATAI</vt:lpstr>
      <vt:lpstr>Išvykę II klasių mokiniai</vt:lpstr>
      <vt:lpstr>Išvykę kitų klasių mokiniai</vt:lpstr>
      <vt:lpstr>2021 m. olimpiadų ir konkursų rezultatai </vt:lpstr>
      <vt:lpstr>2021 m. olimpiadų ir konkursų rezultatai</vt:lpstr>
      <vt:lpstr>2021 m. olimpiadų ir konkursų rezultatai</vt:lpstr>
      <vt:lpstr>2021 m. olimpiadų ir konkursų rezultatai</vt:lpstr>
      <vt:lpstr>2021 m. ŠALIES OLIMPIADOS IR KONKURSAI </vt:lpstr>
      <vt:lpstr>2021 m. ŠALIES OLIMPIADOS IR KONKURSAI </vt:lpstr>
      <vt:lpstr>2021 m. ŠALIES OLIMPIADOS IR KONKURSAI </vt:lpstr>
      <vt:lpstr>2021 m. ŠALIES OLIMPIADOS IR KONKURSAI </vt:lpstr>
      <vt:lpstr>Svarbesni praėjusių mokslo metų įvykiai gimnazijoje</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Švietimo naujovės  2020-2021 m. m. Gimnazijos 2019-2020 m. m. veiklos apžvalga</dc:title>
  <dc:creator>Direktorius</dc:creator>
  <cp:lastModifiedBy>Mokytojai</cp:lastModifiedBy>
  <cp:revision>111</cp:revision>
  <dcterms:created xsi:type="dcterms:W3CDTF">2021-07-27T10:59:19Z</dcterms:created>
  <dcterms:modified xsi:type="dcterms:W3CDTF">2021-09-26T12:25:57Z</dcterms:modified>
</cp:coreProperties>
</file>